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11"/>
  </p:notesMasterIdLst>
  <p:sldIdLst>
    <p:sldId id="265" r:id="rId2"/>
    <p:sldId id="256" r:id="rId3"/>
    <p:sldId id="257" r:id="rId4"/>
    <p:sldId id="258" r:id="rId5"/>
    <p:sldId id="263" r:id="rId6"/>
    <p:sldId id="259" r:id="rId7"/>
    <p:sldId id="260" r:id="rId8"/>
    <p:sldId id="261" r:id="rId9"/>
    <p:sldId id="264" r:id="rId10"/>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516" y="-7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001993065"/>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21EE977E-692D-4BDB-9265-25092198A717}" type="slidenum">
              <a:rPr lang="en-US" smtClean="0"/>
              <a:pPr/>
              <a:t>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1" name="Shape 4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1583342"/>
            <a:ext cx="7772400" cy="1159856"/>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9" name="Shape 9"/>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 name="Shape 16"/>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algn="ctr">
              <a:spcBef>
                <a:spcPts val="36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04CED9EF-1537-4B8A-BF37-BC4A20BD6FB4}" type="datetimeFigureOut">
              <a:rPr lang="en-US" smtClean="0"/>
              <a:t>8/19/2014</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4B93C8C2-E8B3-4E8D-8BAC-9EB38351E620}" type="slidenum">
              <a:rPr lang="en-US" smtClean="0"/>
              <a:t>‹#›</a:t>
            </a:fld>
            <a:endParaRPr lang="en-US"/>
          </a:p>
        </p:txBody>
      </p:sp>
    </p:spTree>
    <p:extLst>
      <p:ext uri="{BB962C8B-B14F-4D97-AF65-F5344CB8AC3E}">
        <p14:creationId xmlns:p14="http://schemas.microsoft.com/office/powerpoint/2010/main" val="300955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clients.2plus2.com/kplus2/mitcc/"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docs.google.com/document/d/1ZWQzsEzDCDQ3V9QUffHZxINCvj3DDFpX2AB5oT6YmVI/edit" TargetMode="External"/><Relationship Id="rId4" Type="http://schemas.openxmlformats.org/officeDocument/2006/relationships/hyperlink" Target="https://docs.google.com/document/d/1DXycG_XZSGEk6T9TUerpAMVGAe5a_hjIcfajzV5mwkE/edi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clients.2plus2.com/kplus2/present/index.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0100"/>
            <a:ext cx="9124156" cy="742950"/>
          </a:xfrm>
          <a:solidFill>
            <a:schemeClr val="bg1"/>
          </a:solidFill>
        </p:spPr>
        <p:txBody>
          <a:bodyPr>
            <a:normAutofit fontScale="90000"/>
          </a:bodyPr>
          <a:lstStyle/>
          <a:p>
            <a:pPr marL="342900" lvl="0" indent="-342900" algn="ctr">
              <a:spcBef>
                <a:spcPct val="20000"/>
              </a:spcBef>
            </a:pPr>
            <a:r>
              <a:rPr lang="en-US" sz="2200" dirty="0">
                <a:latin typeface="Helvetica" panose="020B0604020202030204" pitchFamily="34" charset="0"/>
              </a:rPr>
              <a:t>Massachusetts Community Colleges &amp; Workforce Development </a:t>
            </a:r>
            <a:r>
              <a:rPr lang="en-US" sz="2800" dirty="0">
                <a:latin typeface="Helvetica" panose="020B0604020202030204" pitchFamily="34" charset="0"/>
              </a:rPr>
              <a:t/>
            </a:r>
            <a:br>
              <a:rPr lang="en-US" sz="2800" dirty="0">
                <a:latin typeface="Helvetica" panose="020B0604020202030204" pitchFamily="34" charset="0"/>
              </a:rPr>
            </a:br>
            <a:r>
              <a:rPr lang="en-US" sz="1200" dirty="0">
                <a:solidFill>
                  <a:schemeClr val="bg1"/>
                </a:solidFill>
                <a:latin typeface="Helvetica" panose="020B0604020202030204" pitchFamily="34" charset="0"/>
              </a:rPr>
              <a:t>m</a:t>
            </a:r>
            <a:r>
              <a:rPr lang="en-US" sz="4000" dirty="0">
                <a:latin typeface="Helvetica" panose="020B0604020202030204" pitchFamily="34" charset="0"/>
              </a:rPr>
              <a:t/>
            </a:r>
            <a:br>
              <a:rPr lang="en-US" sz="4000" dirty="0">
                <a:latin typeface="Helvetica" panose="020B0604020202030204" pitchFamily="34" charset="0"/>
              </a:rPr>
            </a:br>
            <a:r>
              <a:rPr lang="en-US" sz="4000" dirty="0">
                <a:solidFill>
                  <a:schemeClr val="accent5">
                    <a:lumMod val="75000"/>
                  </a:schemeClr>
                </a:solidFill>
                <a:latin typeface="Helvetica" panose="020B0604020202030204" pitchFamily="34" charset="0"/>
              </a:rPr>
              <a:t>Transformation Agenda </a:t>
            </a:r>
            <a:endParaRPr lang="en-US" sz="3200" b="1" i="1" dirty="0">
              <a:solidFill>
                <a:schemeClr val="accent1">
                  <a:lumMod val="50000"/>
                </a:schemeClr>
              </a:solidFill>
              <a:ea typeface="+mn-ea"/>
              <a:cs typeface="+mn-cs"/>
            </a:endParaRPr>
          </a:p>
        </p:txBody>
      </p:sp>
      <p:sp>
        <p:nvSpPr>
          <p:cNvPr id="5" name="TextBox 4"/>
          <p:cNvSpPr txBox="1"/>
          <p:nvPr/>
        </p:nvSpPr>
        <p:spPr>
          <a:xfrm>
            <a:off x="0" y="3143250"/>
            <a:ext cx="9144000" cy="1508105"/>
          </a:xfrm>
          <a:prstGeom prst="rect">
            <a:avLst/>
          </a:prstGeom>
          <a:noFill/>
        </p:spPr>
        <p:txBody>
          <a:bodyPr wrap="square" rtlCol="0">
            <a:spAutoFit/>
          </a:bodyPr>
          <a:lstStyle/>
          <a:p>
            <a:pPr algn="ctr"/>
            <a:r>
              <a:rPr lang="en-US" sz="2200" b="1" dirty="0" smtClean="0">
                <a:solidFill>
                  <a:srgbClr val="050403"/>
                </a:solidFill>
              </a:rPr>
              <a:t>Transformation Agenda Summer Gathering</a:t>
            </a:r>
          </a:p>
          <a:p>
            <a:pPr algn="ctr"/>
            <a:r>
              <a:rPr lang="en-US" b="1" dirty="0" smtClean="0">
                <a:solidFill>
                  <a:srgbClr val="050403"/>
                </a:solidFill>
              </a:rPr>
              <a:t>August 20, 2014</a:t>
            </a:r>
            <a:br>
              <a:rPr lang="en-US" b="1" dirty="0" smtClean="0">
                <a:solidFill>
                  <a:srgbClr val="050403"/>
                </a:solidFill>
              </a:rPr>
            </a:br>
            <a:r>
              <a:rPr lang="en-US" b="1" dirty="0" smtClean="0">
                <a:solidFill>
                  <a:srgbClr val="050403"/>
                </a:solidFill>
              </a:rPr>
              <a:t/>
            </a:r>
            <a:br>
              <a:rPr lang="en-US" b="1" dirty="0" smtClean="0">
                <a:solidFill>
                  <a:srgbClr val="050403"/>
                </a:solidFill>
              </a:rPr>
            </a:br>
            <a:r>
              <a:rPr lang="en-US" b="1" dirty="0" smtClean="0">
                <a:solidFill>
                  <a:schemeClr val="accent5">
                    <a:lumMod val="75000"/>
                  </a:schemeClr>
                </a:solidFill>
              </a:rPr>
              <a:t>Using &amp; Sharing Data for Student Success</a:t>
            </a:r>
            <a:r>
              <a:rPr lang="en-US" b="1" smtClean="0">
                <a:solidFill>
                  <a:schemeClr val="accent5">
                    <a:lumMod val="75000"/>
                  </a:schemeClr>
                </a:solidFill>
              </a:rPr>
              <a:t/>
            </a:r>
            <a:br>
              <a:rPr lang="en-US" b="1" smtClean="0">
                <a:solidFill>
                  <a:schemeClr val="accent5">
                    <a:lumMod val="75000"/>
                  </a:schemeClr>
                </a:solidFill>
              </a:rPr>
            </a:br>
            <a:r>
              <a:rPr lang="en-US" b="1" smtClean="0">
                <a:solidFill>
                  <a:schemeClr val="accent5">
                    <a:lumMod val="75000"/>
                  </a:schemeClr>
                </a:solidFill>
              </a:rPr>
              <a:t>Session 1E &amp; 2E – Salon ABC</a:t>
            </a:r>
            <a:r>
              <a:rPr lang="en-US" b="1" smtClean="0">
                <a:solidFill>
                  <a:schemeClr val="accent5">
                    <a:lumMod val="75000"/>
                  </a:schemeClr>
                </a:solidFill>
              </a:rPr>
              <a:t> </a:t>
            </a:r>
            <a:endParaRPr lang="en-US" b="1" dirty="0" smtClean="0">
              <a:solidFill>
                <a:schemeClr val="accent5">
                  <a:lumMod val="75000"/>
                </a:schemeClr>
              </a:solidFill>
            </a:endParaRPr>
          </a:p>
          <a:p>
            <a:endParaRPr lang="en-US" dirty="0">
              <a:solidFill>
                <a:prstClr val="black"/>
              </a:solidFill>
            </a:endParaRPr>
          </a:p>
        </p:txBody>
      </p:sp>
      <p:sp>
        <p:nvSpPr>
          <p:cNvPr id="3" name="TextBox 2"/>
          <p:cNvSpPr txBox="1"/>
          <p:nvPr/>
        </p:nvSpPr>
        <p:spPr>
          <a:xfrm>
            <a:off x="990600" y="4597494"/>
            <a:ext cx="6172200" cy="307777"/>
          </a:xfrm>
          <a:prstGeom prst="rect">
            <a:avLst/>
          </a:prstGeom>
          <a:noFill/>
        </p:spPr>
        <p:txBody>
          <a:bodyPr wrap="square" rtlCol="0">
            <a:spAutoFit/>
          </a:bodyPr>
          <a:lstStyle/>
          <a:p>
            <a:endParaRPr lang="en-US" dirty="0">
              <a:solidFill>
                <a:prstClr val="black"/>
              </a:solidFill>
            </a:endParaRPr>
          </a:p>
        </p:txBody>
      </p:sp>
      <p:sp>
        <p:nvSpPr>
          <p:cNvPr id="9" name="Rectangle 3"/>
          <p:cNvSpPr>
            <a:spLocks noChangeArrowheads="1"/>
          </p:cNvSpPr>
          <p:nvPr/>
        </p:nvSpPr>
        <p:spPr bwMode="auto">
          <a:xfrm>
            <a:off x="112712" y="1543050"/>
            <a:ext cx="8878888" cy="1112044"/>
          </a:xfrm>
          <a:prstGeom prst="rect">
            <a:avLst/>
          </a:prstGeom>
          <a:solidFill>
            <a:schemeClr val="accent5">
              <a:lumMod val="75000"/>
              <a:alpha val="34000"/>
            </a:schemeClr>
          </a:solidFill>
          <a:ln>
            <a:noFill/>
          </a:ln>
          <a:effectLst/>
        </p:spPr>
        <p:txBody>
          <a:bodyPr vert="horz" wrap="square" lIns="36576" tIns="36576" rIns="36576" bIns="36576" numCol="1" anchor="t" anchorCtr="0" compatLnSpc="1">
            <a:prstTxWarp prst="textNoShape">
              <a:avLst/>
            </a:prstTxWarp>
          </a:bodyPr>
          <a:lstStyle/>
          <a:p>
            <a:endParaRPr lang="en-US"/>
          </a:p>
        </p:txBody>
      </p:sp>
      <p:sp>
        <p:nvSpPr>
          <p:cNvPr id="10" name="Text Box 14"/>
          <p:cNvSpPr txBox="1">
            <a:spLocks noChangeArrowheads="1"/>
          </p:cNvSpPr>
          <p:nvPr/>
        </p:nvSpPr>
        <p:spPr bwMode="auto">
          <a:xfrm>
            <a:off x="1295400" y="4673278"/>
            <a:ext cx="7772398" cy="4024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smtClean="0">
                <a:ln>
                  <a:noFill/>
                </a:ln>
                <a:solidFill>
                  <a:srgbClr val="000000"/>
                </a:solidFill>
                <a:effectLst/>
                <a:latin typeface="Calibri" pitchFamily="34" charset="0"/>
                <a:cs typeface="Arial" pitchFamily="34" charset="0"/>
              </a:rPr>
              <a:t>This workforce solution is 100% funded by a grant awarded by the U.S. Department of Labor, Employment and Training Administration, TAACCCT grant agreement # TC-22505-11-60-A-25.The solution was created by the grantee and does not necessarily reflect the official position of the U.S. Department of Labor. The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Massachusetts Community Colleges are equal opportunity employers. Adaptive equipment available upon request for persons with disabilities.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15"/>
          <p:cNvSpPr txBox="1">
            <a:spLocks noChangeArrowheads="1"/>
          </p:cNvSpPr>
          <p:nvPr/>
        </p:nvSpPr>
        <p:spPr bwMode="auto">
          <a:xfrm>
            <a:off x="1577716" y="4519425"/>
            <a:ext cx="4419600" cy="1357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smtClean="0">
                <a:ln>
                  <a:noFill/>
                </a:ln>
                <a:solidFill>
                  <a:srgbClr val="000000"/>
                </a:solidFill>
                <a:effectLst/>
                <a:latin typeface="Calibri" pitchFamily="34" charset="0"/>
                <a:cs typeface="Arial" pitchFamily="34" charset="0"/>
              </a:rPr>
              <a:t>This work is licensed under a Creative Commons 3.0 License </a:t>
            </a:r>
            <a:r>
              <a:rPr kumimoji="0" lang="en-US" altLang="en-US" sz="600" b="0" i="0" u="sng" strike="noStrike" cap="none" normalizeH="0" baseline="0" dirty="0" smtClean="0">
                <a:ln>
                  <a:noFill/>
                </a:ln>
                <a:solidFill>
                  <a:srgbClr val="000000"/>
                </a:solidFill>
                <a:effectLst/>
                <a:latin typeface="Calibri" pitchFamily="34" charset="0"/>
                <a:cs typeface="Arial" pitchFamily="34" charset="0"/>
              </a:rPr>
              <a:t>http://creativecommons.org/licenses/by/3.0</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40"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12" y="4561268"/>
            <a:ext cx="1066800" cy="5321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pic>
        <p:nvPicPr>
          <p:cNvPr id="1041"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1520" y="4561268"/>
            <a:ext cx="194048" cy="520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9512" y="1543050"/>
            <a:ext cx="6745288" cy="1112044"/>
          </a:xfrm>
          <a:prstGeom prst="rect">
            <a:avLst/>
          </a:prstGeom>
        </p:spPr>
      </p:pic>
    </p:spTree>
    <p:extLst>
      <p:ext uri="{BB962C8B-B14F-4D97-AF65-F5344CB8AC3E}">
        <p14:creationId xmlns:p14="http://schemas.microsoft.com/office/powerpoint/2010/main" val="3567501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p:nvPr/>
        </p:nvSpPr>
        <p:spPr>
          <a:xfrm>
            <a:off x="0" y="0"/>
            <a:ext cx="9144000" cy="27431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24" name="Shape 24"/>
          <p:cNvSpPr txBox="1">
            <a:spLocks noGrp="1"/>
          </p:cNvSpPr>
          <p:nvPr>
            <p:ph type="ctrTitle"/>
          </p:nvPr>
        </p:nvSpPr>
        <p:spPr>
          <a:xfrm>
            <a:off x="762000" y="1450569"/>
            <a:ext cx="7619999" cy="1292631"/>
          </a:xfrm>
          <a:prstGeom prst="rect">
            <a:avLst/>
          </a:prstGeom>
        </p:spPr>
        <p:txBody>
          <a:bodyPr lIns="91425" tIns="91425" rIns="91425" bIns="91425" anchor="b" anchorCtr="0">
            <a:spAutoFit/>
          </a:bodyPr>
          <a:lstStyle/>
          <a:p>
            <a:pPr rtl="0">
              <a:spcBef>
                <a:spcPts val="0"/>
              </a:spcBef>
              <a:buNone/>
            </a:pPr>
            <a:r>
              <a:rPr lang="en" sz="3600" dirty="0" smtClean="0">
                <a:solidFill>
                  <a:schemeClr val="lt1"/>
                </a:solidFill>
              </a:rPr>
              <a:t>Data </a:t>
            </a:r>
            <a:r>
              <a:rPr lang="en" sz="3600" dirty="0">
                <a:solidFill>
                  <a:schemeClr val="lt1"/>
                </a:solidFill>
              </a:rPr>
              <a:t>Bus </a:t>
            </a:r>
            <a:r>
              <a:rPr lang="en" sz="3600" dirty="0" smtClean="0">
                <a:solidFill>
                  <a:schemeClr val="lt1"/>
                </a:solidFill>
              </a:rPr>
              <a:t>P</a:t>
            </a:r>
            <a:r>
              <a:rPr lang="en-US" sz="3600" dirty="0" smtClean="0">
                <a:solidFill>
                  <a:schemeClr val="lt1"/>
                </a:solidFill>
              </a:rPr>
              <a:t>roof of Concept</a:t>
            </a:r>
            <a:endParaRPr lang="en" sz="3600" dirty="0">
              <a:solidFill>
                <a:schemeClr val="lt1"/>
              </a:solidFill>
            </a:endParaRPr>
          </a:p>
          <a:p>
            <a:pPr>
              <a:spcBef>
                <a:spcPts val="0"/>
              </a:spcBef>
              <a:buNone/>
            </a:pPr>
            <a:r>
              <a:rPr lang="en" sz="3600" dirty="0">
                <a:solidFill>
                  <a:schemeClr val="lt1"/>
                </a:solidFill>
              </a:rPr>
              <a:t>Briefing and Demonstration</a:t>
            </a:r>
          </a:p>
        </p:txBody>
      </p:sp>
      <p:sp>
        <p:nvSpPr>
          <p:cNvPr id="25" name="Shape 25"/>
          <p:cNvSpPr txBox="1">
            <a:spLocks noGrp="1"/>
          </p:cNvSpPr>
          <p:nvPr>
            <p:ph type="subTitle" idx="1"/>
          </p:nvPr>
        </p:nvSpPr>
        <p:spPr>
          <a:xfrm>
            <a:off x="762000" y="2895600"/>
            <a:ext cx="7619999" cy="704009"/>
          </a:xfrm>
          <a:prstGeom prst="rect">
            <a:avLst/>
          </a:prstGeom>
        </p:spPr>
        <p:txBody>
          <a:bodyPr lIns="91425" tIns="91425" rIns="91425" bIns="91425" anchor="t" anchorCtr="0">
            <a:spAutoFit/>
          </a:bodyPr>
          <a:lstStyle/>
          <a:p>
            <a:pPr rtl="0">
              <a:lnSpc>
                <a:spcPct val="115000"/>
              </a:lnSpc>
              <a:spcBef>
                <a:spcPts val="0"/>
              </a:spcBef>
              <a:buNone/>
            </a:pPr>
            <a:r>
              <a:rPr lang="en" dirty="0"/>
              <a:t>Jeff Merriman, </a:t>
            </a:r>
            <a:r>
              <a:rPr lang="en-US" dirty="0" smtClean="0"/>
              <a:t>(Norm Wright)</a:t>
            </a:r>
            <a:endParaRPr lang="en" dirty="0"/>
          </a:p>
        </p:txBody>
      </p:sp>
      <p:sp>
        <p:nvSpPr>
          <p:cNvPr id="26" name="Shape 26"/>
          <p:cNvSpPr txBox="1"/>
          <p:nvPr/>
        </p:nvSpPr>
        <p:spPr>
          <a:xfrm>
            <a:off x="762000" y="4191000"/>
            <a:ext cx="7619999" cy="427010"/>
          </a:xfrm>
          <a:prstGeom prst="rect">
            <a:avLst/>
          </a:prstGeom>
          <a:noFill/>
          <a:ln>
            <a:noFill/>
          </a:ln>
        </p:spPr>
        <p:txBody>
          <a:bodyPr lIns="91425" tIns="91425" rIns="91425" bIns="91425" anchor="t" anchorCtr="0">
            <a:spAutoFit/>
          </a:bodyPr>
          <a:lstStyle/>
          <a:p>
            <a:pPr algn="ctr">
              <a:lnSpc>
                <a:spcPct val="115000"/>
              </a:lnSpc>
              <a:spcBef>
                <a:spcPts val="0"/>
              </a:spcBef>
              <a:buNone/>
            </a:pPr>
            <a:r>
              <a:rPr lang="en" dirty="0">
                <a:solidFill>
                  <a:srgbClr val="6D6D6D"/>
                </a:solidFill>
              </a:rPr>
              <a:t>August </a:t>
            </a:r>
            <a:r>
              <a:rPr lang="en-US" dirty="0" smtClean="0">
                <a:solidFill>
                  <a:srgbClr val="6D6D6D"/>
                </a:solidFill>
              </a:rPr>
              <a:t>20</a:t>
            </a:r>
            <a:r>
              <a:rPr lang="en" dirty="0" smtClean="0">
                <a:solidFill>
                  <a:srgbClr val="6D6D6D"/>
                </a:solidFill>
              </a:rPr>
              <a:t>th</a:t>
            </a:r>
            <a:endParaRPr lang="en" dirty="0">
              <a:solidFill>
                <a:srgbClr val="6D6D6D"/>
              </a:solidFill>
            </a:endParaRPr>
          </a:p>
        </p:txBody>
      </p:sp>
      <p:sp>
        <p:nvSpPr>
          <p:cNvPr id="27" name="Shape 27"/>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pic>
        <p:nvPicPr>
          <p:cNvPr id="28" name="Shape 28"/>
          <p:cNvPicPr preferRelativeResize="0"/>
          <p:nvPr/>
        </p:nvPicPr>
        <p:blipFill>
          <a:blip r:embed="rId3">
            <a:alphaModFix/>
          </a:blip>
          <a:stretch>
            <a:fillRect/>
          </a:stretch>
        </p:blipFill>
        <p:spPr>
          <a:xfrm>
            <a:off x="713575" y="2959443"/>
            <a:ext cx="917050" cy="563999"/>
          </a:xfrm>
          <a:prstGeom prst="rect">
            <a:avLst/>
          </a:prstGeom>
          <a:noFill/>
          <a:ln>
            <a:noFill/>
          </a:ln>
        </p:spPr>
      </p:pic>
      <p:pic>
        <p:nvPicPr>
          <p:cNvPr id="29" name="Shape 29"/>
          <p:cNvPicPr preferRelativeResize="0"/>
          <p:nvPr/>
        </p:nvPicPr>
        <p:blipFill>
          <a:blip r:embed="rId4">
            <a:alphaModFix/>
          </a:blip>
          <a:stretch>
            <a:fillRect/>
          </a:stretch>
        </p:blipFill>
        <p:spPr>
          <a:xfrm>
            <a:off x="615712" y="3599609"/>
            <a:ext cx="1030899" cy="606424"/>
          </a:xfrm>
          <a:prstGeom prst="rect">
            <a:avLst/>
          </a:prstGeom>
          <a:noFill/>
          <a:ln>
            <a:noFill/>
          </a:ln>
        </p:spPr>
      </p:pic>
      <p:pic>
        <p:nvPicPr>
          <p:cNvPr id="30" name="Shape 30"/>
          <p:cNvPicPr preferRelativeResize="0"/>
          <p:nvPr/>
        </p:nvPicPr>
        <p:blipFill>
          <a:blip r:embed="rId5">
            <a:alphaModFix/>
          </a:blip>
          <a:stretch>
            <a:fillRect/>
          </a:stretch>
        </p:blipFill>
        <p:spPr>
          <a:xfrm>
            <a:off x="1131162" y="-12"/>
            <a:ext cx="7019925" cy="1381125"/>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36" name="Shape 36"/>
          <p:cNvSpPr txBox="1">
            <a:spLocks noGrp="1"/>
          </p:cNvSpPr>
          <p:nvPr>
            <p:ph type="body" idx="1"/>
          </p:nvPr>
        </p:nvSpPr>
        <p:spPr>
          <a:xfrm>
            <a:off x="762000" y="1143000"/>
            <a:ext cx="7619999" cy="2022318"/>
          </a:xfrm>
          <a:prstGeom prst="rect">
            <a:avLst/>
          </a:prstGeom>
        </p:spPr>
        <p:txBody>
          <a:bodyPr lIns="91425" tIns="91425" rIns="91425" bIns="91425" anchor="t" anchorCtr="0">
            <a:spAutoFit/>
          </a:bodyPr>
          <a:lstStyle/>
          <a:p>
            <a:pPr marL="457200" lvl="0" indent="-419100" rtl="0">
              <a:lnSpc>
                <a:spcPct val="115000"/>
              </a:lnSpc>
              <a:spcBef>
                <a:spcPts val="0"/>
              </a:spcBef>
              <a:spcAft>
                <a:spcPts val="1000"/>
              </a:spcAft>
              <a:buClr>
                <a:srgbClr val="6D6D6D"/>
              </a:buClr>
              <a:buSzPct val="100000"/>
              <a:buFont typeface="Arial"/>
              <a:buChar char="●"/>
            </a:pPr>
            <a:r>
              <a:rPr lang="en-US" dirty="0" smtClean="0">
                <a:solidFill>
                  <a:srgbClr val="6D6D6D"/>
                </a:solidFill>
              </a:rPr>
              <a:t>Overview and </a:t>
            </a:r>
            <a:r>
              <a:rPr lang="en" dirty="0" smtClean="0">
                <a:solidFill>
                  <a:srgbClr val="6D6D6D"/>
                </a:solidFill>
              </a:rPr>
              <a:t>Demonstration</a:t>
            </a:r>
            <a:endParaRPr lang="en" dirty="0">
              <a:solidFill>
                <a:srgbClr val="6D6D6D"/>
              </a:solidFill>
            </a:endParaRPr>
          </a:p>
          <a:p>
            <a:pPr marL="457200" lvl="0" indent="-419100" rtl="0">
              <a:lnSpc>
                <a:spcPct val="115000"/>
              </a:lnSpc>
              <a:spcBef>
                <a:spcPts val="0"/>
              </a:spcBef>
              <a:spcAft>
                <a:spcPts val="1000"/>
              </a:spcAft>
              <a:buClr>
                <a:srgbClr val="6D6D6D"/>
              </a:buClr>
              <a:buSzPct val="100000"/>
              <a:buFont typeface="Arial"/>
              <a:buChar char="●"/>
            </a:pPr>
            <a:r>
              <a:rPr lang="en" dirty="0">
                <a:solidFill>
                  <a:srgbClr val="6D6D6D"/>
                </a:solidFill>
              </a:rPr>
              <a:t>Review the status of the project</a:t>
            </a:r>
          </a:p>
          <a:p>
            <a:pPr marL="457200" lvl="0" indent="-419100" rtl="0">
              <a:lnSpc>
                <a:spcPct val="115000"/>
              </a:lnSpc>
              <a:spcBef>
                <a:spcPts val="0"/>
              </a:spcBef>
              <a:buClr>
                <a:srgbClr val="6D6D6D"/>
              </a:buClr>
              <a:buSzPct val="100000"/>
              <a:buFont typeface="Arial"/>
              <a:buChar char="●"/>
            </a:pPr>
            <a:r>
              <a:rPr lang="en" dirty="0">
                <a:solidFill>
                  <a:srgbClr val="6D6D6D"/>
                </a:solidFill>
              </a:rPr>
              <a:t>Next Steps</a:t>
            </a:r>
          </a:p>
        </p:txBody>
      </p:sp>
      <p:sp>
        <p:nvSpPr>
          <p:cNvPr id="37" name="Shape 37"/>
          <p:cNvSpPr txBox="1">
            <a:spLocks noGrp="1"/>
          </p:cNvSpPr>
          <p:nvPr>
            <p:ph type="title"/>
          </p:nvPr>
        </p:nvSpPr>
        <p:spPr>
          <a:xfrm>
            <a:off x="762000" y="251966"/>
            <a:ext cx="7619999" cy="738633"/>
          </a:xfrm>
          <a:prstGeom prst="rect">
            <a:avLst/>
          </a:prstGeom>
        </p:spPr>
        <p:txBody>
          <a:bodyPr lIns="91425" tIns="91425" rIns="91425" bIns="91425" anchor="b" anchorCtr="0">
            <a:spAutoFit/>
          </a:bodyPr>
          <a:lstStyle/>
          <a:p>
            <a:pPr lvl="0" rtl="0">
              <a:spcBef>
                <a:spcPts val="0"/>
              </a:spcBef>
              <a:spcAft>
                <a:spcPts val="0"/>
              </a:spcAft>
              <a:buNone/>
            </a:pPr>
            <a:r>
              <a:rPr lang="en-US" dirty="0" smtClean="0">
                <a:solidFill>
                  <a:schemeClr val="lt1"/>
                </a:solidFill>
              </a:rPr>
              <a:t>Data Bus POC Presentation</a:t>
            </a:r>
            <a:endParaRPr lang="en" dirty="0">
              <a:solidFill>
                <a:schemeClr val="lt1"/>
              </a:solidFill>
            </a:endParaRPr>
          </a:p>
        </p:txBody>
      </p:sp>
      <p:sp>
        <p:nvSpPr>
          <p:cNvPr id="38" name="Shape 38"/>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44" name="Shape 44"/>
          <p:cNvSpPr txBox="1">
            <a:spLocks noGrp="1"/>
          </p:cNvSpPr>
          <p:nvPr>
            <p:ph type="title"/>
          </p:nvPr>
        </p:nvSpPr>
        <p:spPr>
          <a:xfrm>
            <a:off x="762000" y="251966"/>
            <a:ext cx="7619999" cy="738633"/>
          </a:xfrm>
          <a:prstGeom prst="rect">
            <a:avLst/>
          </a:prstGeom>
        </p:spPr>
        <p:txBody>
          <a:bodyPr lIns="91425" tIns="91425" rIns="91425" bIns="91425" anchor="b" anchorCtr="0">
            <a:spAutoFit/>
          </a:bodyPr>
          <a:lstStyle/>
          <a:p>
            <a:pPr lvl="0" rtl="0">
              <a:spcBef>
                <a:spcPts val="0"/>
              </a:spcBef>
              <a:spcAft>
                <a:spcPts val="0"/>
              </a:spcAft>
              <a:buNone/>
            </a:pPr>
            <a:r>
              <a:rPr lang="en" dirty="0" smtClean="0">
                <a:solidFill>
                  <a:schemeClr val="lt1"/>
                </a:solidFill>
              </a:rPr>
              <a:t>Bus</a:t>
            </a:r>
            <a:r>
              <a:rPr lang="en-US" dirty="0" smtClean="0">
                <a:solidFill>
                  <a:schemeClr val="lt1"/>
                </a:solidFill>
              </a:rPr>
              <a:t> Architecture Overview</a:t>
            </a:r>
            <a:endParaRPr lang="en" dirty="0">
              <a:solidFill>
                <a:schemeClr val="lt1"/>
              </a:solidFill>
            </a:endParaRPr>
          </a:p>
        </p:txBody>
      </p:sp>
      <p:sp>
        <p:nvSpPr>
          <p:cNvPr id="45" name="Shape 45"/>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sp>
        <p:nvSpPr>
          <p:cNvPr id="47" name="Shape 47"/>
          <p:cNvSpPr/>
          <p:nvPr/>
        </p:nvSpPr>
        <p:spPr>
          <a:xfrm>
            <a:off x="449544" y="2895600"/>
            <a:ext cx="4274855" cy="533399"/>
          </a:xfrm>
          <a:prstGeom prst="leftArrow">
            <a:avLst>
              <a:gd name="adj1" fmla="val 50000"/>
              <a:gd name="adj2" fmla="val 50000"/>
            </a:avLst>
          </a:prstGeom>
          <a:solidFill>
            <a:srgbClr val="990000"/>
          </a:solidFill>
          <a:ln>
            <a:noFill/>
          </a:ln>
        </p:spPr>
        <p:txBody>
          <a:bodyPr wrap="square" lIns="91425" tIns="91425" rIns="91425" bIns="91425" anchor="ctr" anchorCtr="0">
            <a:spAutoFit/>
          </a:bodyPr>
          <a:lstStyle/>
          <a:p>
            <a:pPr lvl="0" rtl="0">
              <a:spcBef>
                <a:spcPts val="0"/>
              </a:spcBef>
              <a:buNone/>
            </a:pPr>
            <a:endParaRPr/>
          </a:p>
        </p:txBody>
      </p:sp>
      <p:sp>
        <p:nvSpPr>
          <p:cNvPr id="48" name="Shape 48"/>
          <p:cNvSpPr/>
          <p:nvPr/>
        </p:nvSpPr>
        <p:spPr>
          <a:xfrm>
            <a:off x="4572000" y="2895600"/>
            <a:ext cx="4317727" cy="533399"/>
          </a:xfrm>
          <a:prstGeom prst="rightArrow">
            <a:avLst>
              <a:gd name="adj1" fmla="val 50000"/>
              <a:gd name="adj2" fmla="val 50000"/>
            </a:avLst>
          </a:prstGeom>
          <a:solidFill>
            <a:srgbClr val="990000"/>
          </a:solidFill>
          <a:ln>
            <a:noFill/>
          </a:ln>
        </p:spPr>
        <p:txBody>
          <a:bodyPr wrap="square" lIns="91425" tIns="91425" rIns="91425" bIns="91425" anchor="ctr" anchorCtr="0">
            <a:spAutoFit/>
          </a:bodyPr>
          <a:lstStyle/>
          <a:p>
            <a:pPr lvl="0" rtl="0">
              <a:spcBef>
                <a:spcPts val="0"/>
              </a:spcBef>
              <a:buNone/>
            </a:pPr>
            <a:endParaRPr/>
          </a:p>
        </p:txBody>
      </p:sp>
      <p:sp>
        <p:nvSpPr>
          <p:cNvPr id="49" name="Shape 49"/>
          <p:cNvSpPr txBox="1"/>
          <p:nvPr/>
        </p:nvSpPr>
        <p:spPr>
          <a:xfrm>
            <a:off x="713445" y="2514600"/>
            <a:ext cx="1219199" cy="523190"/>
          </a:xfrm>
          <a:prstGeom prst="rect">
            <a:avLst/>
          </a:prstGeom>
          <a:noFill/>
          <a:ln>
            <a:noFill/>
          </a:ln>
        </p:spPr>
        <p:txBody>
          <a:bodyPr lIns="91425" tIns="91425" rIns="91425" bIns="91425" anchor="t" anchorCtr="0">
            <a:spAutoFit/>
          </a:bodyPr>
          <a:lstStyle/>
          <a:p>
            <a:pPr lvl="0" rtl="0">
              <a:spcBef>
                <a:spcPts val="0"/>
              </a:spcBef>
              <a:buNone/>
            </a:pPr>
            <a:r>
              <a:rPr lang="en" sz="1100" b="1" dirty="0">
                <a:solidFill>
                  <a:srgbClr val="990000"/>
                </a:solidFill>
              </a:rPr>
              <a:t>Real Time Data </a:t>
            </a:r>
            <a:r>
              <a:rPr lang="en" sz="1100" b="1" dirty="0" smtClean="0">
                <a:solidFill>
                  <a:srgbClr val="990000"/>
                </a:solidFill>
              </a:rPr>
              <a:t>Exchange</a:t>
            </a:r>
            <a:endParaRPr lang="en" sz="1100" b="1" dirty="0">
              <a:solidFill>
                <a:srgbClr val="990000"/>
              </a:solidFill>
            </a:endParaRPr>
          </a:p>
        </p:txBody>
      </p:sp>
      <p:sp>
        <p:nvSpPr>
          <p:cNvPr id="51" name="Shape 51"/>
          <p:cNvSpPr txBox="1"/>
          <p:nvPr/>
        </p:nvSpPr>
        <p:spPr>
          <a:xfrm>
            <a:off x="1219200" y="3034625"/>
            <a:ext cx="6858000" cy="258299"/>
          </a:xfrm>
          <a:prstGeom prst="rect">
            <a:avLst/>
          </a:prstGeom>
          <a:noFill/>
          <a:ln>
            <a:noFill/>
          </a:ln>
        </p:spPr>
        <p:txBody>
          <a:bodyPr lIns="91425" tIns="91425" rIns="91425" bIns="91425" anchor="ctr" anchorCtr="0">
            <a:spAutoFit/>
          </a:bodyPr>
          <a:lstStyle/>
          <a:p>
            <a:pPr lvl="0" algn="ctr" rtl="0">
              <a:spcBef>
                <a:spcPts val="0"/>
              </a:spcBef>
              <a:buNone/>
            </a:pPr>
            <a:r>
              <a:rPr lang="en" sz="1000" b="1" dirty="0">
                <a:solidFill>
                  <a:srgbClr val="FFFFFF"/>
                </a:solidFill>
              </a:rPr>
              <a:t>Data Bus</a:t>
            </a:r>
          </a:p>
        </p:txBody>
      </p:sp>
      <p:sp>
        <p:nvSpPr>
          <p:cNvPr id="56" name="Shape 56"/>
          <p:cNvSpPr/>
          <p:nvPr/>
        </p:nvSpPr>
        <p:spPr>
          <a:xfrm>
            <a:off x="6550063" y="4008279"/>
            <a:ext cx="1597927" cy="400079"/>
          </a:xfrm>
          <a:prstGeom prst="rect">
            <a:avLst/>
          </a:prstGeom>
          <a:solidFill>
            <a:srgbClr val="A8D7E1"/>
          </a:solidFill>
          <a:ln>
            <a:noFill/>
          </a:ln>
        </p:spPr>
        <p:txBody>
          <a:bodyPr wrap="square" lIns="91425" tIns="91425" rIns="91425" bIns="91425" anchor="ctr" anchorCtr="0">
            <a:spAutoFit/>
          </a:bodyPr>
          <a:lstStyle/>
          <a:p>
            <a:pPr lvl="0" algn="ctr" rtl="0">
              <a:spcBef>
                <a:spcPts val="0"/>
              </a:spcBef>
              <a:buNone/>
            </a:pPr>
            <a:r>
              <a:rPr lang="en" dirty="0" smtClean="0"/>
              <a:t>Career </a:t>
            </a:r>
            <a:r>
              <a:rPr lang="en" dirty="0"/>
              <a:t>Center 2</a:t>
            </a:r>
          </a:p>
        </p:txBody>
      </p:sp>
      <p:cxnSp>
        <p:nvCxnSpPr>
          <p:cNvPr id="57" name="Shape 57"/>
          <p:cNvCxnSpPr/>
          <p:nvPr/>
        </p:nvCxnSpPr>
        <p:spPr>
          <a:xfrm>
            <a:off x="2847045" y="2514601"/>
            <a:ext cx="0" cy="533399"/>
          </a:xfrm>
          <a:prstGeom prst="straightConnector1">
            <a:avLst/>
          </a:prstGeom>
          <a:noFill/>
          <a:ln w="19050" cap="flat">
            <a:solidFill>
              <a:schemeClr val="dk2"/>
            </a:solidFill>
            <a:prstDash val="solid"/>
            <a:round/>
            <a:headEnd type="none" w="lg" len="lg"/>
            <a:tailEnd type="triangle" w="lg" len="lg"/>
          </a:ln>
        </p:spPr>
      </p:cxnSp>
      <p:cxnSp>
        <p:nvCxnSpPr>
          <p:cNvPr id="58" name="Shape 58"/>
          <p:cNvCxnSpPr/>
          <p:nvPr/>
        </p:nvCxnSpPr>
        <p:spPr>
          <a:xfrm>
            <a:off x="1914385" y="3291341"/>
            <a:ext cx="0" cy="533399"/>
          </a:xfrm>
          <a:prstGeom prst="straightConnector1">
            <a:avLst/>
          </a:prstGeom>
          <a:noFill/>
          <a:ln w="19050" cap="flat">
            <a:solidFill>
              <a:schemeClr val="dk2"/>
            </a:solidFill>
            <a:prstDash val="solid"/>
            <a:round/>
            <a:headEnd type="none" w="lg" len="lg"/>
            <a:tailEnd type="triangle" w="lg" len="lg"/>
          </a:ln>
        </p:spPr>
      </p:cxnSp>
      <p:cxnSp>
        <p:nvCxnSpPr>
          <p:cNvPr id="60" name="Shape 60"/>
          <p:cNvCxnSpPr/>
          <p:nvPr/>
        </p:nvCxnSpPr>
        <p:spPr>
          <a:xfrm>
            <a:off x="5306355" y="3276600"/>
            <a:ext cx="0" cy="533399"/>
          </a:xfrm>
          <a:prstGeom prst="straightConnector1">
            <a:avLst/>
          </a:prstGeom>
          <a:noFill/>
          <a:ln w="19050" cap="flat">
            <a:solidFill>
              <a:schemeClr val="dk2"/>
            </a:solidFill>
            <a:prstDash val="solid"/>
            <a:round/>
            <a:headEnd type="none" w="lg" len="lg"/>
            <a:tailEnd type="triangle" w="lg" len="lg"/>
          </a:ln>
        </p:spPr>
      </p:cxnSp>
      <p:cxnSp>
        <p:nvCxnSpPr>
          <p:cNvPr id="61" name="Shape 61"/>
          <p:cNvCxnSpPr/>
          <p:nvPr/>
        </p:nvCxnSpPr>
        <p:spPr>
          <a:xfrm>
            <a:off x="4984686" y="2514600"/>
            <a:ext cx="0" cy="533399"/>
          </a:xfrm>
          <a:prstGeom prst="straightConnector1">
            <a:avLst/>
          </a:prstGeom>
          <a:noFill/>
          <a:ln w="19050" cap="flat">
            <a:solidFill>
              <a:schemeClr val="dk2"/>
            </a:solidFill>
            <a:prstDash val="solid"/>
            <a:round/>
            <a:headEnd type="none" w="lg" len="lg"/>
            <a:tailEnd type="triangle" w="lg" len="lg"/>
          </a:ln>
        </p:spPr>
      </p:cxnSp>
      <p:cxnSp>
        <p:nvCxnSpPr>
          <p:cNvPr id="62" name="Shape 62"/>
          <p:cNvCxnSpPr/>
          <p:nvPr/>
        </p:nvCxnSpPr>
        <p:spPr>
          <a:xfrm>
            <a:off x="7468505" y="3276600"/>
            <a:ext cx="0" cy="533399"/>
          </a:xfrm>
          <a:prstGeom prst="straightConnector1">
            <a:avLst/>
          </a:prstGeom>
          <a:noFill/>
          <a:ln w="19050" cap="flat">
            <a:solidFill>
              <a:schemeClr val="dk2"/>
            </a:solidFill>
            <a:prstDash val="solid"/>
            <a:round/>
            <a:headEnd type="none" w="lg" len="lg"/>
            <a:tailEnd type="triangle" w="lg" len="lg"/>
          </a:ln>
        </p:spPr>
      </p:cxnSp>
      <p:cxnSp>
        <p:nvCxnSpPr>
          <p:cNvPr id="63" name="Shape 63"/>
          <p:cNvCxnSpPr/>
          <p:nvPr/>
        </p:nvCxnSpPr>
        <p:spPr>
          <a:xfrm rot="10800000">
            <a:off x="2618445" y="2514601"/>
            <a:ext cx="0" cy="533399"/>
          </a:xfrm>
          <a:prstGeom prst="straightConnector1">
            <a:avLst/>
          </a:prstGeom>
          <a:noFill/>
          <a:ln w="19050" cap="flat">
            <a:solidFill>
              <a:schemeClr val="dk2"/>
            </a:solidFill>
            <a:prstDash val="solid"/>
            <a:round/>
            <a:headEnd type="none" w="lg" len="lg"/>
            <a:tailEnd type="triangle" w="lg" len="lg"/>
          </a:ln>
        </p:spPr>
      </p:cxnSp>
      <p:cxnSp>
        <p:nvCxnSpPr>
          <p:cNvPr id="65" name="Shape 65"/>
          <p:cNvCxnSpPr/>
          <p:nvPr/>
        </p:nvCxnSpPr>
        <p:spPr>
          <a:xfrm rot="10800000">
            <a:off x="5077755" y="3276600"/>
            <a:ext cx="0" cy="533399"/>
          </a:xfrm>
          <a:prstGeom prst="straightConnector1">
            <a:avLst/>
          </a:prstGeom>
          <a:noFill/>
          <a:ln w="19050" cap="flat">
            <a:solidFill>
              <a:schemeClr val="dk2"/>
            </a:solidFill>
            <a:prstDash val="solid"/>
            <a:round/>
            <a:headEnd type="none" w="lg" len="lg"/>
            <a:tailEnd type="triangle" w="lg" len="lg"/>
          </a:ln>
        </p:spPr>
      </p:cxnSp>
      <p:cxnSp>
        <p:nvCxnSpPr>
          <p:cNvPr id="66" name="Shape 66"/>
          <p:cNvCxnSpPr/>
          <p:nvPr/>
        </p:nvCxnSpPr>
        <p:spPr>
          <a:xfrm rot="10800000">
            <a:off x="1685785" y="3291341"/>
            <a:ext cx="0" cy="533399"/>
          </a:xfrm>
          <a:prstGeom prst="straightConnector1">
            <a:avLst/>
          </a:prstGeom>
          <a:noFill/>
          <a:ln w="19050" cap="flat">
            <a:solidFill>
              <a:schemeClr val="dk2"/>
            </a:solidFill>
            <a:prstDash val="solid"/>
            <a:round/>
            <a:headEnd type="none" w="lg" len="lg"/>
            <a:tailEnd type="triangle" w="lg" len="lg"/>
          </a:ln>
        </p:spPr>
      </p:cxnSp>
      <p:cxnSp>
        <p:nvCxnSpPr>
          <p:cNvPr id="67" name="Shape 67"/>
          <p:cNvCxnSpPr/>
          <p:nvPr/>
        </p:nvCxnSpPr>
        <p:spPr>
          <a:xfrm rot="10800000">
            <a:off x="4756086" y="2514600"/>
            <a:ext cx="0" cy="533399"/>
          </a:xfrm>
          <a:prstGeom prst="straightConnector1">
            <a:avLst/>
          </a:prstGeom>
          <a:noFill/>
          <a:ln w="19050" cap="flat">
            <a:solidFill>
              <a:schemeClr val="dk2"/>
            </a:solidFill>
            <a:prstDash val="solid"/>
            <a:round/>
            <a:headEnd type="none" w="lg" len="lg"/>
            <a:tailEnd type="triangle" w="lg" len="lg"/>
          </a:ln>
        </p:spPr>
      </p:cxnSp>
      <p:cxnSp>
        <p:nvCxnSpPr>
          <p:cNvPr id="68" name="Shape 68"/>
          <p:cNvCxnSpPr/>
          <p:nvPr/>
        </p:nvCxnSpPr>
        <p:spPr>
          <a:xfrm rot="10800000">
            <a:off x="7239905" y="3276600"/>
            <a:ext cx="0" cy="533399"/>
          </a:xfrm>
          <a:prstGeom prst="straightConnector1">
            <a:avLst/>
          </a:prstGeom>
          <a:noFill/>
          <a:ln w="19050" cap="flat">
            <a:solidFill>
              <a:schemeClr val="dk2"/>
            </a:solidFill>
            <a:prstDash val="solid"/>
            <a:round/>
            <a:headEnd type="none" w="lg" len="lg"/>
            <a:tailEnd type="triangle" w="lg" len="lg"/>
          </a:ln>
        </p:spPr>
      </p:cxnSp>
      <p:sp>
        <p:nvSpPr>
          <p:cNvPr id="69" name="Shape 69"/>
          <p:cNvSpPr/>
          <p:nvPr/>
        </p:nvSpPr>
        <p:spPr>
          <a:xfrm>
            <a:off x="1224626" y="4019520"/>
            <a:ext cx="1090144" cy="400079"/>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r>
              <a:rPr lang="en-US" dirty="0" smtClean="0"/>
              <a:t>College 2</a:t>
            </a:r>
            <a:endParaRPr lang="en" dirty="0"/>
          </a:p>
        </p:txBody>
      </p:sp>
      <p:sp>
        <p:nvSpPr>
          <p:cNvPr id="31" name="Shape 52"/>
          <p:cNvSpPr/>
          <p:nvPr/>
        </p:nvSpPr>
        <p:spPr>
          <a:xfrm>
            <a:off x="1224626" y="3824740"/>
            <a:ext cx="1090144" cy="135282"/>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endParaRPr lang="en" dirty="0"/>
          </a:p>
        </p:txBody>
      </p:sp>
      <p:sp>
        <p:nvSpPr>
          <p:cNvPr id="33" name="Shape 52"/>
          <p:cNvSpPr/>
          <p:nvPr/>
        </p:nvSpPr>
        <p:spPr>
          <a:xfrm>
            <a:off x="2186195" y="2379318"/>
            <a:ext cx="1090144" cy="135282"/>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endParaRPr lang="en" dirty="0"/>
          </a:p>
        </p:txBody>
      </p:sp>
      <p:sp>
        <p:nvSpPr>
          <p:cNvPr id="34" name="Shape 69"/>
          <p:cNvSpPr/>
          <p:nvPr/>
        </p:nvSpPr>
        <p:spPr>
          <a:xfrm>
            <a:off x="2186195" y="1924427"/>
            <a:ext cx="1090144" cy="400079"/>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r>
              <a:rPr lang="en-US" dirty="0" smtClean="0"/>
              <a:t>College 1</a:t>
            </a:r>
            <a:endParaRPr lang="en" dirty="0"/>
          </a:p>
        </p:txBody>
      </p:sp>
      <p:sp>
        <p:nvSpPr>
          <p:cNvPr id="35" name="Shape 52"/>
          <p:cNvSpPr/>
          <p:nvPr/>
        </p:nvSpPr>
        <p:spPr>
          <a:xfrm>
            <a:off x="4673190" y="3824740"/>
            <a:ext cx="1090144" cy="135282"/>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endParaRPr lang="en" dirty="0"/>
          </a:p>
        </p:txBody>
      </p:sp>
      <p:sp>
        <p:nvSpPr>
          <p:cNvPr id="36" name="Shape 69"/>
          <p:cNvSpPr/>
          <p:nvPr/>
        </p:nvSpPr>
        <p:spPr>
          <a:xfrm>
            <a:off x="4673190" y="4019520"/>
            <a:ext cx="1090144" cy="400079"/>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r>
              <a:rPr lang="en-US" dirty="0" smtClean="0"/>
              <a:t>College 3</a:t>
            </a:r>
            <a:endParaRPr lang="en" dirty="0"/>
          </a:p>
        </p:txBody>
      </p:sp>
      <p:sp>
        <p:nvSpPr>
          <p:cNvPr id="37" name="Shape 56"/>
          <p:cNvSpPr/>
          <p:nvPr/>
        </p:nvSpPr>
        <p:spPr>
          <a:xfrm>
            <a:off x="6550064" y="3824740"/>
            <a:ext cx="1597926" cy="135282"/>
          </a:xfrm>
          <a:prstGeom prst="rect">
            <a:avLst/>
          </a:prstGeom>
          <a:solidFill>
            <a:srgbClr val="A8D7E1"/>
          </a:solidFill>
          <a:ln>
            <a:noFill/>
          </a:ln>
        </p:spPr>
        <p:txBody>
          <a:bodyPr wrap="square" lIns="91425" tIns="91425" rIns="91425" bIns="91425" anchor="ctr" anchorCtr="0">
            <a:spAutoFit/>
          </a:bodyPr>
          <a:lstStyle/>
          <a:p>
            <a:pPr lvl="0" algn="ctr" rtl="0">
              <a:spcBef>
                <a:spcPts val="0"/>
              </a:spcBef>
              <a:buNone/>
            </a:pPr>
            <a:endParaRPr lang="en" sz="1200" dirty="0"/>
          </a:p>
        </p:txBody>
      </p:sp>
      <p:sp>
        <p:nvSpPr>
          <p:cNvPr id="38" name="Shape 56"/>
          <p:cNvSpPr/>
          <p:nvPr/>
        </p:nvSpPr>
        <p:spPr>
          <a:xfrm>
            <a:off x="4084572" y="2379319"/>
            <a:ext cx="1597926" cy="135282"/>
          </a:xfrm>
          <a:prstGeom prst="rect">
            <a:avLst/>
          </a:prstGeom>
          <a:solidFill>
            <a:srgbClr val="A8D7E1"/>
          </a:solidFill>
          <a:ln>
            <a:noFill/>
          </a:ln>
        </p:spPr>
        <p:txBody>
          <a:bodyPr wrap="square" lIns="91425" tIns="91425" rIns="91425" bIns="91425" anchor="ctr" anchorCtr="0">
            <a:spAutoFit/>
          </a:bodyPr>
          <a:lstStyle/>
          <a:p>
            <a:pPr lvl="0" algn="ctr" rtl="0">
              <a:spcBef>
                <a:spcPts val="0"/>
              </a:spcBef>
              <a:buNone/>
            </a:pPr>
            <a:endParaRPr lang="en" sz="1200" dirty="0"/>
          </a:p>
        </p:txBody>
      </p:sp>
      <p:sp>
        <p:nvSpPr>
          <p:cNvPr id="39" name="Shape 56"/>
          <p:cNvSpPr/>
          <p:nvPr/>
        </p:nvSpPr>
        <p:spPr>
          <a:xfrm>
            <a:off x="4084571" y="1924427"/>
            <a:ext cx="1597927" cy="400079"/>
          </a:xfrm>
          <a:prstGeom prst="rect">
            <a:avLst/>
          </a:prstGeom>
          <a:solidFill>
            <a:srgbClr val="A8D7E1"/>
          </a:solidFill>
          <a:ln>
            <a:noFill/>
          </a:ln>
        </p:spPr>
        <p:txBody>
          <a:bodyPr wrap="square" lIns="91425" tIns="91425" rIns="91425" bIns="91425" anchor="ctr" anchorCtr="0">
            <a:spAutoFit/>
          </a:bodyPr>
          <a:lstStyle/>
          <a:p>
            <a:pPr lvl="0" algn="ctr" rtl="0">
              <a:spcBef>
                <a:spcPts val="0"/>
              </a:spcBef>
              <a:buNone/>
            </a:pPr>
            <a:r>
              <a:rPr lang="en" dirty="0" smtClean="0"/>
              <a:t>Career </a:t>
            </a:r>
            <a:r>
              <a:rPr lang="en" dirty="0"/>
              <a:t>Center </a:t>
            </a:r>
            <a:r>
              <a:rPr lang="en-US" dirty="0" smtClean="0"/>
              <a:t>1</a:t>
            </a:r>
            <a:endParaRPr lang="en" dirty="0"/>
          </a:p>
        </p:txBody>
      </p:sp>
      <p:sp>
        <p:nvSpPr>
          <p:cNvPr id="40" name="Shape 56"/>
          <p:cNvSpPr/>
          <p:nvPr/>
        </p:nvSpPr>
        <p:spPr>
          <a:xfrm>
            <a:off x="3056898" y="4019520"/>
            <a:ext cx="708032" cy="400079"/>
          </a:xfrm>
          <a:prstGeom prst="rect">
            <a:avLst/>
          </a:prstGeom>
          <a:solidFill>
            <a:srgbClr val="A8D7E1"/>
          </a:solidFill>
          <a:ln>
            <a:noFill/>
          </a:ln>
        </p:spPr>
        <p:txBody>
          <a:bodyPr wrap="square" lIns="91425" tIns="91425" rIns="91425" bIns="91425" anchor="ctr" anchorCtr="0">
            <a:spAutoFit/>
          </a:bodyPr>
          <a:lstStyle/>
          <a:p>
            <a:pPr lvl="0" algn="ctr" rtl="0">
              <a:spcBef>
                <a:spcPts val="0"/>
              </a:spcBef>
              <a:buNone/>
            </a:pPr>
            <a:r>
              <a:rPr lang="en-US" dirty="0" smtClean="0"/>
              <a:t>DCS</a:t>
            </a:r>
            <a:endParaRPr lang="en" dirty="0"/>
          </a:p>
        </p:txBody>
      </p:sp>
      <p:sp>
        <p:nvSpPr>
          <p:cNvPr id="41" name="Shape 56"/>
          <p:cNvSpPr/>
          <p:nvPr/>
        </p:nvSpPr>
        <p:spPr>
          <a:xfrm>
            <a:off x="3056898" y="3824740"/>
            <a:ext cx="708032" cy="135282"/>
          </a:xfrm>
          <a:prstGeom prst="rect">
            <a:avLst/>
          </a:prstGeom>
          <a:solidFill>
            <a:srgbClr val="A8D7E1"/>
          </a:solidFill>
          <a:ln>
            <a:noFill/>
          </a:ln>
        </p:spPr>
        <p:txBody>
          <a:bodyPr wrap="square" lIns="91425" tIns="91425" rIns="91425" bIns="91425" anchor="ctr" anchorCtr="0">
            <a:spAutoFit/>
          </a:bodyPr>
          <a:lstStyle/>
          <a:p>
            <a:pPr lvl="0" algn="ctr" rtl="0">
              <a:spcBef>
                <a:spcPts val="0"/>
              </a:spcBef>
              <a:buNone/>
            </a:pPr>
            <a:endParaRPr lang="en" sz="1200" dirty="0"/>
          </a:p>
        </p:txBody>
      </p:sp>
      <p:cxnSp>
        <p:nvCxnSpPr>
          <p:cNvPr id="42" name="Shape 58"/>
          <p:cNvCxnSpPr/>
          <p:nvPr/>
        </p:nvCxnSpPr>
        <p:spPr>
          <a:xfrm>
            <a:off x="3528919" y="3292924"/>
            <a:ext cx="0" cy="533399"/>
          </a:xfrm>
          <a:prstGeom prst="straightConnector1">
            <a:avLst/>
          </a:prstGeom>
          <a:noFill/>
          <a:ln w="19050" cap="flat">
            <a:solidFill>
              <a:schemeClr val="dk2"/>
            </a:solidFill>
            <a:prstDash val="solid"/>
            <a:round/>
            <a:headEnd type="none" w="lg" len="lg"/>
            <a:tailEnd type="triangle" w="lg" len="lg"/>
          </a:ln>
        </p:spPr>
      </p:cxnSp>
      <p:cxnSp>
        <p:nvCxnSpPr>
          <p:cNvPr id="70" name="Shape 66"/>
          <p:cNvCxnSpPr/>
          <p:nvPr/>
        </p:nvCxnSpPr>
        <p:spPr>
          <a:xfrm rot="10800000">
            <a:off x="3300319" y="3292924"/>
            <a:ext cx="0" cy="533399"/>
          </a:xfrm>
          <a:prstGeom prst="straightConnector1">
            <a:avLst/>
          </a:prstGeom>
          <a:noFill/>
          <a:ln w="19050" cap="flat">
            <a:solidFill>
              <a:schemeClr val="dk2"/>
            </a:solidFill>
            <a:prstDash val="solid"/>
            <a:round/>
            <a:headEnd type="none" w="lg" len="lg"/>
            <a:tailEnd type="triangle" w="lg" len="lg"/>
          </a:ln>
        </p:spPr>
      </p:cxnSp>
      <p:sp>
        <p:nvSpPr>
          <p:cNvPr id="72" name="Shape 69"/>
          <p:cNvSpPr/>
          <p:nvPr/>
        </p:nvSpPr>
        <p:spPr>
          <a:xfrm>
            <a:off x="6378361" y="1924427"/>
            <a:ext cx="861544" cy="400079"/>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r>
              <a:rPr lang="en-US" dirty="0" smtClean="0"/>
              <a:t>DHE</a:t>
            </a:r>
            <a:endParaRPr lang="en" dirty="0"/>
          </a:p>
        </p:txBody>
      </p:sp>
      <p:sp>
        <p:nvSpPr>
          <p:cNvPr id="73" name="Shape 52"/>
          <p:cNvSpPr/>
          <p:nvPr/>
        </p:nvSpPr>
        <p:spPr>
          <a:xfrm>
            <a:off x="6378361" y="2379317"/>
            <a:ext cx="861544" cy="135283"/>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endParaRPr lang="en" dirty="0"/>
          </a:p>
        </p:txBody>
      </p:sp>
      <p:cxnSp>
        <p:nvCxnSpPr>
          <p:cNvPr id="74" name="Shape 61"/>
          <p:cNvCxnSpPr/>
          <p:nvPr/>
        </p:nvCxnSpPr>
        <p:spPr>
          <a:xfrm>
            <a:off x="6938040" y="2514600"/>
            <a:ext cx="0" cy="533399"/>
          </a:xfrm>
          <a:prstGeom prst="straightConnector1">
            <a:avLst/>
          </a:prstGeom>
          <a:noFill/>
          <a:ln w="19050" cap="flat">
            <a:solidFill>
              <a:schemeClr val="dk2"/>
            </a:solidFill>
            <a:prstDash val="solid"/>
            <a:round/>
            <a:headEnd type="none" w="lg" len="lg"/>
            <a:tailEnd type="triangle" w="lg" len="lg"/>
          </a:ln>
        </p:spPr>
      </p:cxnSp>
      <p:cxnSp>
        <p:nvCxnSpPr>
          <p:cNvPr id="75" name="Shape 67"/>
          <p:cNvCxnSpPr/>
          <p:nvPr/>
        </p:nvCxnSpPr>
        <p:spPr>
          <a:xfrm rot="10800000">
            <a:off x="6709440" y="2514600"/>
            <a:ext cx="0" cy="533399"/>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44" name="Shape 44"/>
          <p:cNvSpPr txBox="1">
            <a:spLocks noGrp="1"/>
          </p:cNvSpPr>
          <p:nvPr>
            <p:ph type="title"/>
          </p:nvPr>
        </p:nvSpPr>
        <p:spPr>
          <a:xfrm>
            <a:off x="762000" y="251966"/>
            <a:ext cx="7619999" cy="738633"/>
          </a:xfrm>
          <a:prstGeom prst="rect">
            <a:avLst/>
          </a:prstGeom>
        </p:spPr>
        <p:txBody>
          <a:bodyPr lIns="91425" tIns="91425" rIns="91425" bIns="91425" anchor="b" anchorCtr="0">
            <a:spAutoFit/>
          </a:bodyPr>
          <a:lstStyle/>
          <a:p>
            <a:pPr lvl="0" rtl="0">
              <a:spcBef>
                <a:spcPts val="0"/>
              </a:spcBef>
              <a:spcAft>
                <a:spcPts val="0"/>
              </a:spcAft>
              <a:buNone/>
            </a:pPr>
            <a:r>
              <a:rPr lang="en-US" dirty="0" smtClean="0">
                <a:solidFill>
                  <a:schemeClr val="lt1"/>
                </a:solidFill>
              </a:rPr>
              <a:t>Bus Architecture Detail</a:t>
            </a:r>
            <a:endParaRPr lang="en" dirty="0">
              <a:solidFill>
                <a:schemeClr val="lt1"/>
              </a:solidFill>
            </a:endParaRPr>
          </a:p>
        </p:txBody>
      </p:sp>
      <p:sp>
        <p:nvSpPr>
          <p:cNvPr id="45" name="Shape 45"/>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sp>
        <p:nvSpPr>
          <p:cNvPr id="47" name="Shape 47"/>
          <p:cNvSpPr/>
          <p:nvPr/>
        </p:nvSpPr>
        <p:spPr>
          <a:xfrm>
            <a:off x="213534" y="3843922"/>
            <a:ext cx="4510866" cy="1060722"/>
          </a:xfrm>
          <a:prstGeom prst="leftArrow">
            <a:avLst>
              <a:gd name="adj1" fmla="val 50000"/>
              <a:gd name="adj2" fmla="val 50000"/>
            </a:avLst>
          </a:prstGeom>
          <a:solidFill>
            <a:srgbClr val="990000"/>
          </a:solidFill>
          <a:ln>
            <a:noFill/>
          </a:ln>
        </p:spPr>
        <p:txBody>
          <a:bodyPr wrap="square" lIns="91425" tIns="91425" rIns="91425" bIns="91425" anchor="ctr" anchorCtr="0">
            <a:spAutoFit/>
          </a:bodyPr>
          <a:lstStyle/>
          <a:p>
            <a:pPr lvl="0" rtl="0">
              <a:spcBef>
                <a:spcPts val="0"/>
              </a:spcBef>
              <a:buNone/>
            </a:pPr>
            <a:endParaRPr/>
          </a:p>
        </p:txBody>
      </p:sp>
      <p:sp>
        <p:nvSpPr>
          <p:cNvPr id="48" name="Shape 48"/>
          <p:cNvSpPr/>
          <p:nvPr/>
        </p:nvSpPr>
        <p:spPr>
          <a:xfrm>
            <a:off x="4572000" y="3843922"/>
            <a:ext cx="4317727" cy="1060722"/>
          </a:xfrm>
          <a:prstGeom prst="rightArrow">
            <a:avLst>
              <a:gd name="adj1" fmla="val 50000"/>
              <a:gd name="adj2" fmla="val 50000"/>
            </a:avLst>
          </a:prstGeom>
          <a:solidFill>
            <a:srgbClr val="990000"/>
          </a:solidFill>
          <a:ln>
            <a:noFill/>
          </a:ln>
        </p:spPr>
        <p:txBody>
          <a:bodyPr wrap="square" lIns="91425" tIns="91425" rIns="91425" bIns="91425" anchor="ctr" anchorCtr="0">
            <a:spAutoFit/>
          </a:bodyPr>
          <a:lstStyle/>
          <a:p>
            <a:pPr lvl="0" rtl="0">
              <a:spcBef>
                <a:spcPts val="0"/>
              </a:spcBef>
              <a:buNone/>
            </a:pPr>
            <a:endParaRPr/>
          </a:p>
        </p:txBody>
      </p:sp>
      <p:cxnSp>
        <p:nvCxnSpPr>
          <p:cNvPr id="57" name="Shape 57"/>
          <p:cNvCxnSpPr/>
          <p:nvPr/>
        </p:nvCxnSpPr>
        <p:spPr>
          <a:xfrm>
            <a:off x="4236926" y="3577222"/>
            <a:ext cx="0" cy="533399"/>
          </a:xfrm>
          <a:prstGeom prst="straightConnector1">
            <a:avLst/>
          </a:prstGeom>
          <a:noFill/>
          <a:ln w="19050" cap="flat">
            <a:solidFill>
              <a:schemeClr val="dk2"/>
            </a:solidFill>
            <a:prstDash val="solid"/>
            <a:round/>
            <a:headEnd type="none" w="lg" len="lg"/>
            <a:tailEnd type="triangle" w="lg" len="lg"/>
          </a:ln>
        </p:spPr>
      </p:cxnSp>
      <p:cxnSp>
        <p:nvCxnSpPr>
          <p:cNvPr id="63" name="Shape 63"/>
          <p:cNvCxnSpPr/>
          <p:nvPr/>
        </p:nvCxnSpPr>
        <p:spPr>
          <a:xfrm rot="10800000">
            <a:off x="4008326" y="3577222"/>
            <a:ext cx="0" cy="533399"/>
          </a:xfrm>
          <a:prstGeom prst="straightConnector1">
            <a:avLst/>
          </a:prstGeom>
          <a:noFill/>
          <a:ln w="19050" cap="flat">
            <a:solidFill>
              <a:schemeClr val="dk2"/>
            </a:solidFill>
            <a:prstDash val="solid"/>
            <a:round/>
            <a:headEnd type="none" w="lg" len="lg"/>
            <a:tailEnd type="triangle" w="lg" len="lg"/>
          </a:ln>
        </p:spPr>
      </p:cxnSp>
      <p:sp>
        <p:nvSpPr>
          <p:cNvPr id="33" name="Shape 52"/>
          <p:cNvSpPr/>
          <p:nvPr/>
        </p:nvSpPr>
        <p:spPr>
          <a:xfrm>
            <a:off x="2292673" y="2930890"/>
            <a:ext cx="3742451" cy="646331"/>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endParaRPr lang="en" dirty="0"/>
          </a:p>
        </p:txBody>
      </p:sp>
      <p:sp>
        <p:nvSpPr>
          <p:cNvPr id="34" name="Shape 69"/>
          <p:cNvSpPr/>
          <p:nvPr/>
        </p:nvSpPr>
        <p:spPr>
          <a:xfrm>
            <a:off x="2292674" y="1470915"/>
            <a:ext cx="3742450" cy="1170372"/>
          </a:xfrm>
          <a:prstGeom prst="rect">
            <a:avLst/>
          </a:prstGeom>
          <a:solidFill>
            <a:srgbClr val="76A5AF"/>
          </a:solidFill>
          <a:ln>
            <a:noFill/>
          </a:ln>
        </p:spPr>
        <p:txBody>
          <a:bodyPr wrap="square" lIns="91425" tIns="91425" rIns="91425" bIns="91425" anchor="ctr" anchorCtr="0">
            <a:spAutoFit/>
          </a:bodyPr>
          <a:lstStyle/>
          <a:p>
            <a:pPr lvl="0" algn="ctr" rtl="0">
              <a:spcBef>
                <a:spcPts val="0"/>
              </a:spcBef>
              <a:buNone/>
            </a:pPr>
            <a:endParaRPr lang="en" dirty="0"/>
          </a:p>
        </p:txBody>
      </p:sp>
      <p:sp>
        <p:nvSpPr>
          <p:cNvPr id="46" name="TextBox 45"/>
          <p:cNvSpPr txBox="1"/>
          <p:nvPr/>
        </p:nvSpPr>
        <p:spPr>
          <a:xfrm>
            <a:off x="2292672" y="2930890"/>
            <a:ext cx="3742451" cy="646331"/>
          </a:xfrm>
          <a:prstGeom prst="rect">
            <a:avLst/>
          </a:prstGeom>
          <a:noFill/>
        </p:spPr>
        <p:txBody>
          <a:bodyPr wrap="square" rtlCol="0">
            <a:spAutoFit/>
          </a:bodyPr>
          <a:lstStyle/>
          <a:p>
            <a:r>
              <a:rPr lang="en-US" dirty="0" smtClean="0"/>
              <a:t>Gateway</a:t>
            </a:r>
          </a:p>
          <a:p>
            <a:r>
              <a:rPr lang="en-US" sz="1100" dirty="0" smtClean="0"/>
              <a:t>Local Integration Adapters</a:t>
            </a:r>
          </a:p>
          <a:p>
            <a:r>
              <a:rPr lang="en-US" sz="1100" dirty="0" smtClean="0"/>
              <a:t>Access Control</a:t>
            </a:r>
            <a:endParaRPr lang="en-US" sz="1100" dirty="0"/>
          </a:p>
        </p:txBody>
      </p:sp>
      <p:sp>
        <p:nvSpPr>
          <p:cNvPr id="53" name="Shape 51"/>
          <p:cNvSpPr txBox="1"/>
          <p:nvPr/>
        </p:nvSpPr>
        <p:spPr>
          <a:xfrm>
            <a:off x="1138053" y="4215525"/>
            <a:ext cx="6858000" cy="369302"/>
          </a:xfrm>
          <a:prstGeom prst="rect">
            <a:avLst/>
          </a:prstGeom>
          <a:noFill/>
          <a:ln>
            <a:noFill/>
          </a:ln>
        </p:spPr>
        <p:txBody>
          <a:bodyPr lIns="91425" tIns="91425" rIns="91425" bIns="91425" anchor="ctr" anchorCtr="0">
            <a:spAutoFit/>
          </a:bodyPr>
          <a:lstStyle/>
          <a:p>
            <a:pPr lvl="0" algn="ctr" rtl="0">
              <a:spcBef>
                <a:spcPts val="0"/>
              </a:spcBef>
              <a:buNone/>
            </a:pPr>
            <a:r>
              <a:rPr lang="en" sz="1200" b="1" dirty="0">
                <a:solidFill>
                  <a:srgbClr val="FFFFFF"/>
                </a:solidFill>
              </a:rPr>
              <a:t>Data Bus</a:t>
            </a:r>
          </a:p>
        </p:txBody>
      </p:sp>
      <p:pic>
        <p:nvPicPr>
          <p:cNvPr id="23557" name="Picture 5"/>
          <p:cNvPicPr>
            <a:picLocks noChangeAspect="1" noChangeArrowheads="1"/>
          </p:cNvPicPr>
          <p:nvPr/>
        </p:nvPicPr>
        <p:blipFill>
          <a:blip r:embed="rId3"/>
          <a:srcRect/>
          <a:stretch>
            <a:fillRect/>
          </a:stretch>
        </p:blipFill>
        <p:spPr bwMode="auto">
          <a:xfrm>
            <a:off x="4371059" y="3208216"/>
            <a:ext cx="636410" cy="636410"/>
          </a:xfrm>
          <a:prstGeom prst="rect">
            <a:avLst/>
          </a:prstGeom>
          <a:noFill/>
          <a:ln w="9525">
            <a:noFill/>
            <a:miter lim="800000"/>
            <a:headEnd/>
            <a:tailEnd/>
          </a:ln>
          <a:effectLst/>
        </p:spPr>
      </p:pic>
      <p:sp>
        <p:nvSpPr>
          <p:cNvPr id="54" name="TextBox 53"/>
          <p:cNvSpPr txBox="1">
            <a:spLocks noChangeAspect="1"/>
          </p:cNvSpPr>
          <p:nvPr/>
        </p:nvSpPr>
        <p:spPr>
          <a:xfrm>
            <a:off x="2292673" y="1459675"/>
            <a:ext cx="3742451" cy="307777"/>
          </a:xfrm>
          <a:prstGeom prst="rect">
            <a:avLst/>
          </a:prstGeom>
          <a:noFill/>
        </p:spPr>
        <p:txBody>
          <a:bodyPr wrap="square" rtlCol="0">
            <a:spAutoFit/>
          </a:bodyPr>
          <a:lstStyle/>
          <a:p>
            <a:r>
              <a:rPr lang="en-US" dirty="0" smtClean="0"/>
              <a:t>Local Data Systems</a:t>
            </a:r>
          </a:p>
        </p:txBody>
      </p:sp>
      <p:pic>
        <p:nvPicPr>
          <p:cNvPr id="23558" name="Picture 6"/>
          <p:cNvPicPr>
            <a:picLocks noChangeAspect="1" noChangeArrowheads="1"/>
          </p:cNvPicPr>
          <p:nvPr/>
        </p:nvPicPr>
        <p:blipFill>
          <a:blip r:embed="rId4"/>
          <a:srcRect/>
          <a:stretch>
            <a:fillRect/>
          </a:stretch>
        </p:blipFill>
        <p:spPr bwMode="auto">
          <a:xfrm>
            <a:off x="3205958" y="1843875"/>
            <a:ext cx="643612" cy="643612"/>
          </a:xfrm>
          <a:prstGeom prst="rect">
            <a:avLst/>
          </a:prstGeom>
          <a:noFill/>
          <a:ln w="9525">
            <a:noFill/>
            <a:miter lim="800000"/>
            <a:headEnd/>
            <a:tailEnd/>
          </a:ln>
          <a:effectLst/>
        </p:spPr>
      </p:pic>
      <p:pic>
        <p:nvPicPr>
          <p:cNvPr id="55" name="Picture 6"/>
          <p:cNvPicPr>
            <a:picLocks noChangeAspect="1" noChangeArrowheads="1"/>
          </p:cNvPicPr>
          <p:nvPr/>
        </p:nvPicPr>
        <p:blipFill>
          <a:blip r:embed="rId4"/>
          <a:srcRect/>
          <a:stretch>
            <a:fillRect/>
          </a:stretch>
        </p:blipFill>
        <p:spPr bwMode="auto">
          <a:xfrm>
            <a:off x="3849570" y="1846132"/>
            <a:ext cx="643612" cy="643612"/>
          </a:xfrm>
          <a:prstGeom prst="rect">
            <a:avLst/>
          </a:prstGeom>
          <a:noFill/>
          <a:ln w="9525">
            <a:noFill/>
            <a:miter lim="800000"/>
            <a:headEnd/>
            <a:tailEnd/>
          </a:ln>
          <a:effectLst/>
        </p:spPr>
      </p:pic>
      <p:pic>
        <p:nvPicPr>
          <p:cNvPr id="59" name="Picture 6"/>
          <p:cNvPicPr>
            <a:picLocks noChangeAspect="1" noChangeArrowheads="1"/>
          </p:cNvPicPr>
          <p:nvPr/>
        </p:nvPicPr>
        <p:blipFill>
          <a:blip r:embed="rId4"/>
          <a:srcRect/>
          <a:stretch>
            <a:fillRect/>
          </a:stretch>
        </p:blipFill>
        <p:spPr bwMode="auto">
          <a:xfrm>
            <a:off x="4493182" y="1843875"/>
            <a:ext cx="643612" cy="643612"/>
          </a:xfrm>
          <a:prstGeom prst="rect">
            <a:avLst/>
          </a:prstGeom>
          <a:noFill/>
          <a:ln w="9525">
            <a:noFill/>
            <a:miter lim="800000"/>
            <a:headEnd/>
            <a:tailEnd/>
          </a:ln>
          <a:effectLst/>
        </p:spPr>
      </p:pic>
      <p:pic>
        <p:nvPicPr>
          <p:cNvPr id="23559" name="Picture 7"/>
          <p:cNvPicPr>
            <a:picLocks noChangeAspect="1" noChangeArrowheads="1"/>
          </p:cNvPicPr>
          <p:nvPr/>
        </p:nvPicPr>
        <p:blipFill>
          <a:blip r:embed="rId5"/>
          <a:srcRect/>
          <a:stretch>
            <a:fillRect/>
          </a:stretch>
        </p:blipFill>
        <p:spPr bwMode="auto">
          <a:xfrm rot="8197413">
            <a:off x="3368571" y="2813250"/>
            <a:ext cx="301071" cy="301071"/>
          </a:xfrm>
          <a:prstGeom prst="rect">
            <a:avLst/>
          </a:prstGeom>
          <a:noFill/>
          <a:ln w="9525">
            <a:noFill/>
            <a:miter lim="800000"/>
            <a:headEnd/>
            <a:tailEnd/>
          </a:ln>
          <a:effectLst/>
        </p:spPr>
      </p:pic>
      <p:pic>
        <p:nvPicPr>
          <p:cNvPr id="64" name="Picture 7"/>
          <p:cNvPicPr>
            <a:picLocks noChangeAspect="1" noChangeArrowheads="1"/>
          </p:cNvPicPr>
          <p:nvPr/>
        </p:nvPicPr>
        <p:blipFill>
          <a:blip r:embed="rId5"/>
          <a:srcRect/>
          <a:stretch>
            <a:fillRect/>
          </a:stretch>
        </p:blipFill>
        <p:spPr bwMode="auto">
          <a:xfrm rot="8197413">
            <a:off x="4007719" y="2813250"/>
            <a:ext cx="301071" cy="301071"/>
          </a:xfrm>
          <a:prstGeom prst="rect">
            <a:avLst/>
          </a:prstGeom>
          <a:noFill/>
          <a:ln w="9525">
            <a:noFill/>
            <a:miter lim="800000"/>
            <a:headEnd/>
            <a:tailEnd/>
          </a:ln>
          <a:effectLst/>
        </p:spPr>
      </p:pic>
      <p:pic>
        <p:nvPicPr>
          <p:cNvPr id="71" name="Picture 7"/>
          <p:cNvPicPr>
            <a:picLocks noChangeAspect="1" noChangeArrowheads="1"/>
          </p:cNvPicPr>
          <p:nvPr/>
        </p:nvPicPr>
        <p:blipFill>
          <a:blip r:embed="rId5"/>
          <a:srcRect/>
          <a:stretch>
            <a:fillRect/>
          </a:stretch>
        </p:blipFill>
        <p:spPr bwMode="auto">
          <a:xfrm rot="8197413">
            <a:off x="4649922" y="2813249"/>
            <a:ext cx="301071" cy="301071"/>
          </a:xfrm>
          <a:prstGeom prst="rect">
            <a:avLst/>
          </a:prstGeom>
          <a:noFill/>
          <a:ln w="9525">
            <a:noFill/>
            <a:miter lim="800000"/>
            <a:headEnd/>
            <a:tailEnd/>
          </a:ln>
          <a:effectLst/>
        </p:spPr>
      </p:pic>
      <p:cxnSp>
        <p:nvCxnSpPr>
          <p:cNvPr id="77" name="Straight Connector 76"/>
          <p:cNvCxnSpPr/>
          <p:nvPr/>
        </p:nvCxnSpPr>
        <p:spPr>
          <a:xfrm rot="5400000">
            <a:off x="3350647" y="2663783"/>
            <a:ext cx="345618" cy="1588"/>
          </a:xfrm>
          <a:prstGeom prst="line">
            <a:avLst/>
          </a:prstGeom>
          <a:ln w="4445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rot="5400000">
            <a:off x="3988711" y="2663783"/>
            <a:ext cx="345618" cy="1588"/>
          </a:xfrm>
          <a:prstGeom prst="line">
            <a:avLst/>
          </a:prstGeom>
          <a:ln w="4445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rot="5400000">
            <a:off x="4634817" y="2663783"/>
            <a:ext cx="345618" cy="1588"/>
          </a:xfrm>
          <a:prstGeom prst="line">
            <a:avLst/>
          </a:prstGeom>
          <a:ln w="4445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pic>
        <p:nvPicPr>
          <p:cNvPr id="75" name="Shape 75"/>
          <p:cNvPicPr preferRelativeResize="0"/>
          <p:nvPr/>
        </p:nvPicPr>
        <p:blipFill>
          <a:blip r:embed="rId3">
            <a:alphaModFix/>
          </a:blip>
          <a:stretch>
            <a:fillRect/>
          </a:stretch>
        </p:blipFill>
        <p:spPr>
          <a:xfrm>
            <a:off x="884750" y="1063642"/>
            <a:ext cx="6430926" cy="3927458"/>
          </a:xfrm>
          <a:prstGeom prst="rect">
            <a:avLst/>
          </a:prstGeom>
          <a:noFill/>
          <a:ln w="9525" cap="flat">
            <a:solidFill>
              <a:srgbClr val="999999"/>
            </a:solidFill>
            <a:prstDash val="solid"/>
            <a:round/>
            <a:headEnd type="none" w="med" len="med"/>
            <a:tailEnd type="none" w="med" len="med"/>
          </a:ln>
        </p:spPr>
      </p:pic>
      <p:sp>
        <p:nvSpPr>
          <p:cNvPr id="76" name="Shape 76"/>
          <p:cNvSpPr txBox="1">
            <a:spLocks noGrp="1"/>
          </p:cNvSpPr>
          <p:nvPr>
            <p:ph type="title"/>
          </p:nvPr>
        </p:nvSpPr>
        <p:spPr>
          <a:xfrm>
            <a:off x="762000" y="457200"/>
            <a:ext cx="7619999" cy="533399"/>
          </a:xfrm>
          <a:prstGeom prst="rect">
            <a:avLst/>
          </a:prstGeom>
        </p:spPr>
        <p:txBody>
          <a:bodyPr lIns="91425" tIns="91425" rIns="91425" bIns="91425" anchor="b" anchorCtr="0">
            <a:spAutoFit/>
          </a:bodyPr>
          <a:lstStyle/>
          <a:p>
            <a:pPr lvl="0" rtl="0">
              <a:spcBef>
                <a:spcPts val="0"/>
              </a:spcBef>
              <a:spcAft>
                <a:spcPts val="0"/>
              </a:spcAft>
              <a:buNone/>
            </a:pPr>
            <a:r>
              <a:rPr lang="en" u="sng" dirty="0">
                <a:solidFill>
                  <a:srgbClr val="FFFFFF"/>
                </a:solidFill>
                <a:hlinkClick r:id="rId4"/>
              </a:rPr>
              <a:t>Demo Site</a:t>
            </a:r>
          </a:p>
        </p:txBody>
      </p:sp>
      <p:sp>
        <p:nvSpPr>
          <p:cNvPr id="77" name="Shape 77"/>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cxnSp>
        <p:nvCxnSpPr>
          <p:cNvPr id="82" name="Shape 82"/>
          <p:cNvCxnSpPr>
            <a:stCxn id="83" idx="0"/>
            <a:endCxn id="84" idx="2"/>
          </p:cNvCxnSpPr>
          <p:nvPr/>
        </p:nvCxnSpPr>
        <p:spPr>
          <a:xfrm rot="10800000" flipH="1">
            <a:off x="3952435" y="2175625"/>
            <a:ext cx="1381114" cy="1801811"/>
          </a:xfrm>
          <a:prstGeom prst="straightConnector1">
            <a:avLst/>
          </a:prstGeom>
          <a:noFill/>
          <a:ln w="76200" cap="flat">
            <a:solidFill>
              <a:schemeClr val="dk2"/>
            </a:solidFill>
            <a:prstDash val="solid"/>
            <a:round/>
            <a:headEnd type="none" w="lg" len="lg"/>
            <a:tailEnd type="triangle" w="lg" len="lg"/>
          </a:ln>
        </p:spPr>
      </p:cxnSp>
      <p:pic>
        <p:nvPicPr>
          <p:cNvPr id="85" name="Shape 85"/>
          <p:cNvPicPr preferRelativeResize="0"/>
          <p:nvPr/>
        </p:nvPicPr>
        <p:blipFill>
          <a:blip r:embed="rId3">
            <a:alphaModFix/>
          </a:blip>
          <a:stretch>
            <a:fillRect/>
          </a:stretch>
        </p:blipFill>
        <p:spPr>
          <a:xfrm>
            <a:off x="1120424" y="1004425"/>
            <a:ext cx="6903150" cy="4238524"/>
          </a:xfrm>
          <a:prstGeom prst="rect">
            <a:avLst/>
          </a:prstGeom>
          <a:noFill/>
          <a:ln>
            <a:noFill/>
          </a:ln>
        </p:spPr>
      </p:pic>
      <p:sp>
        <p:nvSpPr>
          <p:cNvPr id="86" name="Shape 86"/>
          <p:cNvSpPr/>
          <p:nvPr/>
        </p:nvSpPr>
        <p:spPr>
          <a:xfrm>
            <a:off x="1594500" y="1767675"/>
            <a:ext cx="603000" cy="639300"/>
          </a:xfrm>
          <a:prstGeom prst="smileyFace">
            <a:avLst>
              <a:gd name="adj" fmla="val 4653"/>
            </a:avLst>
          </a:prstGeom>
          <a:solidFill>
            <a:srgbClr val="00FFFF"/>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spcBef>
                <a:spcPts val="0"/>
              </a:spcBef>
              <a:buNone/>
            </a:pPr>
            <a:endParaRPr/>
          </a:p>
        </p:txBody>
      </p:sp>
      <p:sp>
        <p:nvSpPr>
          <p:cNvPr id="84" name="Shape 84"/>
          <p:cNvSpPr/>
          <p:nvPr/>
        </p:nvSpPr>
        <p:spPr>
          <a:xfrm>
            <a:off x="4908600" y="1404025"/>
            <a:ext cx="849900" cy="771600"/>
          </a:xfrm>
          <a:prstGeom prst="frame">
            <a:avLst>
              <a:gd name="adj1" fmla="val 12500"/>
            </a:avLst>
          </a:prstGeom>
          <a:solidFill>
            <a:srgbClr val="00FFFF"/>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spcBef>
                <a:spcPts val="0"/>
              </a:spcBef>
              <a:buNone/>
            </a:pPr>
            <a:r>
              <a:rPr lang="en" b="1"/>
              <a:t>MCC</a:t>
            </a:r>
          </a:p>
        </p:txBody>
      </p:sp>
      <p:sp>
        <p:nvSpPr>
          <p:cNvPr id="87" name="Shape 87"/>
          <p:cNvSpPr/>
          <p:nvPr/>
        </p:nvSpPr>
        <p:spPr>
          <a:xfrm>
            <a:off x="5342875" y="3529912"/>
            <a:ext cx="849900" cy="639300"/>
          </a:xfrm>
          <a:prstGeom prst="frame">
            <a:avLst>
              <a:gd name="adj1" fmla="val 12500"/>
            </a:avLst>
          </a:prstGeom>
          <a:solidFill>
            <a:srgbClr val="00FFFF"/>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b="1"/>
              <a:t>BCC</a:t>
            </a:r>
          </a:p>
        </p:txBody>
      </p:sp>
      <p:sp>
        <p:nvSpPr>
          <p:cNvPr id="83" name="Shape 83"/>
          <p:cNvSpPr/>
          <p:nvPr/>
        </p:nvSpPr>
        <p:spPr>
          <a:xfrm>
            <a:off x="2965275" y="3570600"/>
            <a:ext cx="987983" cy="813672"/>
          </a:xfrm>
          <a:prstGeom prst="cloud">
            <a:avLst/>
          </a:prstGeom>
          <a:solidFill>
            <a:srgbClr val="00FFFF"/>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lgn="ctr">
              <a:spcBef>
                <a:spcPts val="0"/>
              </a:spcBef>
              <a:buNone/>
            </a:pPr>
            <a:r>
              <a:rPr lang="en"/>
              <a:t>Bus</a:t>
            </a:r>
          </a:p>
        </p:txBody>
      </p:sp>
      <p:sp>
        <p:nvSpPr>
          <p:cNvPr id="88" name="Shape 88"/>
          <p:cNvSpPr/>
          <p:nvPr/>
        </p:nvSpPr>
        <p:spPr>
          <a:xfrm>
            <a:off x="1100500" y="3483412"/>
            <a:ext cx="987983" cy="813672"/>
          </a:xfrm>
          <a:prstGeom prst="cloud">
            <a:avLst/>
          </a:prstGeom>
          <a:solidFill>
            <a:srgbClr val="00FFFF"/>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lgn="ctr">
              <a:spcBef>
                <a:spcPts val="0"/>
              </a:spcBef>
              <a:buNone/>
            </a:pPr>
            <a:r>
              <a:rPr lang="en"/>
              <a:t>UI</a:t>
            </a:r>
          </a:p>
        </p:txBody>
      </p:sp>
      <p:cxnSp>
        <p:nvCxnSpPr>
          <p:cNvPr id="89" name="Shape 89"/>
          <p:cNvCxnSpPr>
            <a:stCxn id="86" idx="4"/>
            <a:endCxn id="88" idx="3"/>
          </p:cNvCxnSpPr>
          <p:nvPr/>
        </p:nvCxnSpPr>
        <p:spPr>
          <a:xfrm flipH="1">
            <a:off x="1594491" y="2406975"/>
            <a:ext cx="301508" cy="1122959"/>
          </a:xfrm>
          <a:prstGeom prst="straightConnector1">
            <a:avLst/>
          </a:prstGeom>
          <a:noFill/>
          <a:ln w="76200" cap="flat">
            <a:solidFill>
              <a:schemeClr val="dk2"/>
            </a:solidFill>
            <a:prstDash val="solid"/>
            <a:round/>
            <a:headEnd type="none" w="lg" len="lg"/>
            <a:tailEnd type="triangle" w="lg" len="lg"/>
          </a:ln>
        </p:spPr>
      </p:cxnSp>
      <p:cxnSp>
        <p:nvCxnSpPr>
          <p:cNvPr id="90" name="Shape 90"/>
          <p:cNvCxnSpPr>
            <a:stCxn id="88" idx="0"/>
            <a:endCxn id="83" idx="2"/>
          </p:cNvCxnSpPr>
          <p:nvPr/>
        </p:nvCxnSpPr>
        <p:spPr>
          <a:xfrm>
            <a:off x="2087660" y="3890248"/>
            <a:ext cx="880678" cy="87187"/>
          </a:xfrm>
          <a:prstGeom prst="straightConnector1">
            <a:avLst/>
          </a:prstGeom>
          <a:noFill/>
          <a:ln w="76200" cap="flat">
            <a:solidFill>
              <a:schemeClr val="dk2"/>
            </a:solidFill>
            <a:prstDash val="solid"/>
            <a:round/>
            <a:headEnd type="none" w="lg" len="lg"/>
            <a:tailEnd type="triangle" w="lg" len="lg"/>
          </a:ln>
        </p:spPr>
      </p:cxnSp>
      <p:cxnSp>
        <p:nvCxnSpPr>
          <p:cNvPr id="91" name="Shape 91"/>
          <p:cNvCxnSpPr>
            <a:stCxn id="83" idx="0"/>
            <a:endCxn id="87" idx="1"/>
          </p:cNvCxnSpPr>
          <p:nvPr/>
        </p:nvCxnSpPr>
        <p:spPr>
          <a:xfrm rot="10800000" flipH="1">
            <a:off x="3952435" y="3849562"/>
            <a:ext cx="1390439" cy="127873"/>
          </a:xfrm>
          <a:prstGeom prst="straightConnector1">
            <a:avLst/>
          </a:prstGeom>
          <a:noFill/>
          <a:ln w="76200" cap="flat">
            <a:solidFill>
              <a:schemeClr val="dk2"/>
            </a:solidFill>
            <a:prstDash val="solid"/>
            <a:round/>
            <a:headEnd type="none" w="lg" len="lg"/>
            <a:tailEnd type="triangle" w="lg" len="lg"/>
          </a:ln>
        </p:spPr>
      </p:cxnSp>
      <p:sp>
        <p:nvSpPr>
          <p:cNvPr id="92" name="Shape 92"/>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93" name="Shape 93"/>
          <p:cNvSpPr txBox="1">
            <a:spLocks noGrp="1"/>
          </p:cNvSpPr>
          <p:nvPr>
            <p:ph type="title"/>
          </p:nvPr>
        </p:nvSpPr>
        <p:spPr>
          <a:xfrm>
            <a:off x="762000" y="457200"/>
            <a:ext cx="7619999" cy="533399"/>
          </a:xfrm>
          <a:prstGeom prst="rect">
            <a:avLst/>
          </a:prstGeom>
        </p:spPr>
        <p:txBody>
          <a:bodyPr lIns="91425" tIns="91425" rIns="91425" bIns="91425" anchor="b" anchorCtr="0">
            <a:spAutoFit/>
          </a:bodyPr>
          <a:lstStyle/>
          <a:p>
            <a:pPr lvl="0" rtl="0">
              <a:spcBef>
                <a:spcPts val="0"/>
              </a:spcBef>
              <a:spcAft>
                <a:spcPts val="0"/>
              </a:spcAft>
              <a:buNone/>
            </a:pPr>
            <a:r>
              <a:rPr lang="en">
                <a:solidFill>
                  <a:schemeClr val="lt1"/>
                </a:solidFill>
              </a:rPr>
              <a:t>What’s happening</a:t>
            </a:r>
          </a:p>
        </p:txBody>
      </p:sp>
      <p:cxnSp>
        <p:nvCxnSpPr>
          <p:cNvPr id="94" name="Shape 94"/>
          <p:cNvCxnSpPr/>
          <p:nvPr/>
        </p:nvCxnSpPr>
        <p:spPr>
          <a:xfrm rot="10800000" flipH="1">
            <a:off x="3821675" y="2177999"/>
            <a:ext cx="1116299" cy="1438200"/>
          </a:xfrm>
          <a:prstGeom prst="straightConnector1">
            <a:avLst/>
          </a:prstGeom>
          <a:noFill/>
          <a:ln w="76200" cap="flat">
            <a:solidFill>
              <a:schemeClr val="dk2"/>
            </a:solidFill>
            <a:prstDash val="solid"/>
            <a:round/>
            <a:headEnd type="none" w="lg" len="lg"/>
            <a:tailEnd type="triangle" w="lg" len="lg"/>
          </a:ln>
        </p:spPr>
      </p:cxn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100" name="Shape 100"/>
          <p:cNvSpPr txBox="1">
            <a:spLocks noGrp="1"/>
          </p:cNvSpPr>
          <p:nvPr>
            <p:ph type="title"/>
          </p:nvPr>
        </p:nvSpPr>
        <p:spPr>
          <a:xfrm>
            <a:off x="762000" y="457200"/>
            <a:ext cx="7619999" cy="533399"/>
          </a:xfrm>
          <a:prstGeom prst="rect">
            <a:avLst/>
          </a:prstGeom>
        </p:spPr>
        <p:txBody>
          <a:bodyPr lIns="91425" tIns="91425" rIns="91425" bIns="91425" anchor="b" anchorCtr="0">
            <a:spAutoFit/>
          </a:bodyPr>
          <a:lstStyle/>
          <a:p>
            <a:pPr>
              <a:spcBef>
                <a:spcPts val="0"/>
              </a:spcBef>
              <a:buNone/>
            </a:pPr>
            <a:r>
              <a:rPr lang="en">
                <a:solidFill>
                  <a:schemeClr val="lt1"/>
                </a:solidFill>
              </a:rPr>
              <a:t>What has been accomplished?</a:t>
            </a:r>
          </a:p>
        </p:txBody>
      </p:sp>
      <p:sp>
        <p:nvSpPr>
          <p:cNvPr id="101" name="Shape 101"/>
          <p:cNvSpPr txBox="1">
            <a:spLocks noGrp="1"/>
          </p:cNvSpPr>
          <p:nvPr>
            <p:ph type="body" idx="1"/>
          </p:nvPr>
        </p:nvSpPr>
        <p:spPr>
          <a:xfrm>
            <a:off x="762000" y="1200150"/>
            <a:ext cx="2971799" cy="2123628"/>
          </a:xfrm>
          <a:prstGeom prst="rect">
            <a:avLst/>
          </a:prstGeom>
        </p:spPr>
        <p:txBody>
          <a:bodyPr lIns="91425" tIns="91425" rIns="91425" bIns="91425" anchor="t" anchorCtr="0">
            <a:spAutoFit/>
          </a:bodyPr>
          <a:lstStyle/>
          <a:p>
            <a:pPr rtl="0">
              <a:spcBef>
                <a:spcPts val="0"/>
              </a:spcBef>
              <a:buNone/>
            </a:pPr>
            <a:r>
              <a:rPr lang="en" sz="1800" b="1" dirty="0">
                <a:solidFill>
                  <a:srgbClr val="990000"/>
                </a:solidFill>
              </a:rPr>
              <a:t>Business/Organizational</a:t>
            </a:r>
          </a:p>
          <a:p>
            <a:pPr marL="457200" lvl="0" indent="-342900" rtl="0">
              <a:spcBef>
                <a:spcPts val="0"/>
              </a:spcBef>
              <a:buClr>
                <a:srgbClr val="6D6D6D"/>
              </a:buClr>
              <a:buSzPct val="100000"/>
              <a:buFont typeface="Arial"/>
              <a:buChar char="●"/>
            </a:pPr>
            <a:r>
              <a:rPr lang="en" sz="1800" dirty="0">
                <a:solidFill>
                  <a:srgbClr val="6D6D6D"/>
                </a:solidFill>
              </a:rPr>
              <a:t>Working with CC’s &amp; Career Centers</a:t>
            </a:r>
          </a:p>
          <a:p>
            <a:pPr marL="457200" lvl="0" indent="-342900" rtl="0">
              <a:spcBef>
                <a:spcPts val="0"/>
              </a:spcBef>
              <a:buClr>
                <a:srgbClr val="6D6D6D"/>
              </a:buClr>
              <a:buSzPct val="100000"/>
              <a:buFont typeface="Arial"/>
              <a:buChar char="●"/>
            </a:pPr>
            <a:r>
              <a:rPr lang="en" sz="1800" dirty="0">
                <a:solidFill>
                  <a:srgbClr val="6D6D6D"/>
                </a:solidFill>
              </a:rPr>
              <a:t>Opportunities identified</a:t>
            </a:r>
          </a:p>
          <a:p>
            <a:pPr marL="457200" lvl="0" indent="-342900" rtl="0">
              <a:spcBef>
                <a:spcPts val="0"/>
              </a:spcBef>
              <a:buClr>
                <a:srgbClr val="6D6D6D"/>
              </a:buClr>
              <a:buSzPct val="100000"/>
              <a:buFont typeface="Arial"/>
              <a:buChar char="●"/>
            </a:pPr>
            <a:r>
              <a:rPr lang="en" sz="1800" dirty="0">
                <a:solidFill>
                  <a:srgbClr val="6D6D6D"/>
                </a:solidFill>
              </a:rPr>
              <a:t>TAACCCT Round </a:t>
            </a:r>
            <a:r>
              <a:rPr lang="en" sz="1800" dirty="0" smtClean="0">
                <a:solidFill>
                  <a:srgbClr val="6D6D6D"/>
                </a:solidFill>
              </a:rPr>
              <a:t>IV</a:t>
            </a:r>
            <a:r>
              <a:rPr lang="en-US" sz="1800" dirty="0" smtClean="0">
                <a:solidFill>
                  <a:srgbClr val="6D6D6D"/>
                </a:solidFill>
              </a:rPr>
              <a:t/>
            </a:r>
            <a:br>
              <a:rPr lang="en-US" sz="1800" dirty="0" smtClean="0">
                <a:solidFill>
                  <a:srgbClr val="6D6D6D"/>
                </a:solidFill>
              </a:rPr>
            </a:br>
            <a:r>
              <a:rPr lang="en-US" sz="1800" dirty="0" smtClean="0">
                <a:solidFill>
                  <a:srgbClr val="6D6D6D"/>
                </a:solidFill>
              </a:rPr>
              <a:t>submitted</a:t>
            </a:r>
          </a:p>
        </p:txBody>
      </p:sp>
      <p:pic>
        <p:nvPicPr>
          <p:cNvPr id="102" name="Shape 102"/>
          <p:cNvPicPr preferRelativeResize="0"/>
          <p:nvPr/>
        </p:nvPicPr>
        <p:blipFill>
          <a:blip r:embed="rId3">
            <a:alphaModFix/>
          </a:blip>
          <a:stretch>
            <a:fillRect/>
          </a:stretch>
        </p:blipFill>
        <p:spPr>
          <a:xfrm>
            <a:off x="6412042" y="1050599"/>
            <a:ext cx="2729107" cy="3967449"/>
          </a:xfrm>
          <a:prstGeom prst="rect">
            <a:avLst/>
          </a:prstGeom>
          <a:noFill/>
          <a:ln>
            <a:noFill/>
          </a:ln>
        </p:spPr>
      </p:pic>
      <p:sp>
        <p:nvSpPr>
          <p:cNvPr id="103" name="Shape 103"/>
          <p:cNvSpPr txBox="1">
            <a:spLocks noGrp="1"/>
          </p:cNvSpPr>
          <p:nvPr>
            <p:ph type="body" idx="2"/>
          </p:nvPr>
        </p:nvSpPr>
        <p:spPr>
          <a:xfrm>
            <a:off x="3931800" y="1214175"/>
            <a:ext cx="2327099" cy="1846629"/>
          </a:xfrm>
          <a:prstGeom prst="rect">
            <a:avLst/>
          </a:prstGeom>
        </p:spPr>
        <p:txBody>
          <a:bodyPr lIns="91425" tIns="91425" rIns="91425" bIns="91425" anchor="t" anchorCtr="0">
            <a:spAutoFit/>
          </a:bodyPr>
          <a:lstStyle/>
          <a:p>
            <a:pPr rtl="0">
              <a:spcBef>
                <a:spcPts val="0"/>
              </a:spcBef>
              <a:buNone/>
            </a:pPr>
            <a:r>
              <a:rPr lang="en" sz="1800" b="1" dirty="0">
                <a:solidFill>
                  <a:schemeClr val="accent6"/>
                </a:solidFill>
              </a:rPr>
              <a:t>Technical</a:t>
            </a:r>
          </a:p>
          <a:p>
            <a:pPr marL="457200" lvl="0" indent="-342900" rtl="0">
              <a:spcBef>
                <a:spcPts val="0"/>
              </a:spcBef>
              <a:buClr>
                <a:srgbClr val="6D6D6D"/>
              </a:buClr>
              <a:buSzPct val="100000"/>
              <a:buFont typeface="Arial"/>
              <a:buChar char="●"/>
            </a:pPr>
            <a:r>
              <a:rPr lang="en" sz="1800" dirty="0">
                <a:solidFill>
                  <a:srgbClr val="6D6D6D"/>
                </a:solidFill>
              </a:rPr>
              <a:t>Infrastructure/</a:t>
            </a:r>
            <a:br>
              <a:rPr lang="en" sz="1800" dirty="0">
                <a:solidFill>
                  <a:srgbClr val="6D6D6D"/>
                </a:solidFill>
              </a:rPr>
            </a:br>
            <a:r>
              <a:rPr lang="en" sz="1800" dirty="0">
                <a:solidFill>
                  <a:srgbClr val="6D6D6D"/>
                </a:solidFill>
              </a:rPr>
              <a:t>Authz</a:t>
            </a:r>
          </a:p>
          <a:p>
            <a:pPr marL="457200" lvl="0" indent="-342900" rtl="0">
              <a:spcBef>
                <a:spcPts val="0"/>
              </a:spcBef>
              <a:buClr>
                <a:srgbClr val="6D6D6D"/>
              </a:buClr>
              <a:buSzPct val="100000"/>
              <a:buFont typeface="Arial"/>
              <a:buChar char="●"/>
            </a:pPr>
            <a:r>
              <a:rPr lang="en" sz="1800" dirty="0">
                <a:solidFill>
                  <a:srgbClr val="6D6D6D"/>
                </a:solidFill>
              </a:rPr>
              <a:t>Local Control </a:t>
            </a:r>
            <a:br>
              <a:rPr lang="en" sz="1800" dirty="0">
                <a:solidFill>
                  <a:srgbClr val="6D6D6D"/>
                </a:solidFill>
              </a:rPr>
            </a:br>
            <a:r>
              <a:rPr lang="en" sz="1800" dirty="0">
                <a:solidFill>
                  <a:srgbClr val="6D6D6D"/>
                </a:solidFill>
              </a:rPr>
              <a:t>of Gateway</a:t>
            </a:r>
          </a:p>
          <a:p>
            <a:pPr marL="457200" lvl="0" indent="-342900" rtl="0">
              <a:spcBef>
                <a:spcPts val="0"/>
              </a:spcBef>
              <a:buClr>
                <a:srgbClr val="6D6D6D"/>
              </a:buClr>
              <a:buSzPct val="100000"/>
              <a:buFont typeface="Arial"/>
              <a:buChar char="●"/>
            </a:pPr>
            <a:r>
              <a:rPr lang="en" sz="1800" dirty="0">
                <a:solidFill>
                  <a:srgbClr val="6D6D6D"/>
                </a:solidFill>
              </a:rPr>
              <a:t>Banner </a:t>
            </a:r>
            <a:r>
              <a:rPr lang="en-US" sz="1800" dirty="0" smtClean="0">
                <a:solidFill>
                  <a:srgbClr val="6D6D6D"/>
                </a:solidFill>
              </a:rPr>
              <a:t>adapter</a:t>
            </a:r>
            <a:endParaRPr lang="en" sz="1800" dirty="0">
              <a:solidFill>
                <a:srgbClr val="6D6D6D"/>
              </a:solidFill>
            </a:endParaRPr>
          </a:p>
        </p:txBody>
      </p:sp>
      <p:sp>
        <p:nvSpPr>
          <p:cNvPr id="104" name="Shape 104"/>
          <p:cNvSpPr txBox="1">
            <a:spLocks noGrp="1"/>
          </p:cNvSpPr>
          <p:nvPr>
            <p:ph type="body" idx="3"/>
          </p:nvPr>
        </p:nvSpPr>
        <p:spPr>
          <a:xfrm>
            <a:off x="762000" y="3352800"/>
            <a:ext cx="3505200" cy="1292631"/>
          </a:xfrm>
          <a:prstGeom prst="rect">
            <a:avLst/>
          </a:prstGeom>
        </p:spPr>
        <p:txBody>
          <a:bodyPr lIns="91425" tIns="91425" rIns="91425" bIns="91425" anchor="t" anchorCtr="0">
            <a:spAutoFit/>
          </a:bodyPr>
          <a:lstStyle/>
          <a:p>
            <a:pPr lvl="0" rtl="0">
              <a:spcBef>
                <a:spcPts val="0"/>
              </a:spcBef>
              <a:buNone/>
            </a:pPr>
            <a:r>
              <a:rPr lang="en" sz="1800" b="1" dirty="0">
                <a:solidFill>
                  <a:schemeClr val="accent6"/>
                </a:solidFill>
              </a:rPr>
              <a:t>Artifacts</a:t>
            </a:r>
          </a:p>
          <a:p>
            <a:pPr marL="457200" lvl="0" indent="-342900" rtl="0">
              <a:spcBef>
                <a:spcPts val="0"/>
              </a:spcBef>
              <a:buClr>
                <a:srgbClr val="6D6D6D"/>
              </a:buClr>
              <a:buSzPct val="100000"/>
              <a:buFont typeface="Arial"/>
              <a:buChar char="●"/>
            </a:pPr>
            <a:r>
              <a:rPr lang="en" sz="1800" u="sng" dirty="0">
                <a:solidFill>
                  <a:srgbClr val="6D6D6D"/>
                </a:solidFill>
                <a:hlinkClick r:id="rId4"/>
              </a:rPr>
              <a:t>Planning Phase Report</a:t>
            </a:r>
          </a:p>
          <a:p>
            <a:pPr marL="457200" lvl="0" indent="-342900" rtl="0">
              <a:spcBef>
                <a:spcPts val="0"/>
              </a:spcBef>
              <a:buClr>
                <a:srgbClr val="6D6D6D"/>
              </a:buClr>
              <a:buSzPct val="100000"/>
              <a:buFont typeface="Arial"/>
              <a:buChar char="●"/>
            </a:pPr>
            <a:r>
              <a:rPr lang="en" sz="1800" u="sng" dirty="0" smtClean="0">
                <a:solidFill>
                  <a:srgbClr val="6D6D6D"/>
                </a:solidFill>
                <a:hlinkClick r:id="rId5"/>
              </a:rPr>
              <a:t>Data </a:t>
            </a:r>
            <a:r>
              <a:rPr lang="en" sz="1800" u="sng" dirty="0">
                <a:solidFill>
                  <a:srgbClr val="6D6D6D"/>
                </a:solidFill>
                <a:hlinkClick r:id="rId5"/>
              </a:rPr>
              <a:t>Bus Architecture</a:t>
            </a:r>
          </a:p>
          <a:p>
            <a:pPr marL="457200" lvl="0" indent="-342900" rtl="0">
              <a:spcBef>
                <a:spcPts val="0"/>
              </a:spcBef>
              <a:buClr>
                <a:srgbClr val="6D6D6D"/>
              </a:buClr>
              <a:buSzPct val="100000"/>
              <a:buFont typeface="Arial"/>
              <a:buChar char="●"/>
            </a:pPr>
            <a:r>
              <a:rPr lang="en" sz="1800" dirty="0">
                <a:solidFill>
                  <a:srgbClr val="6D6D6D"/>
                </a:solidFill>
              </a:rPr>
              <a:t>Open Source Code</a:t>
            </a:r>
          </a:p>
        </p:txBody>
      </p:sp>
      <p:sp>
        <p:nvSpPr>
          <p:cNvPr id="105" name="Shape 105"/>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762000" y="1143000"/>
            <a:ext cx="7619999" cy="3683542"/>
          </a:xfrm>
          <a:prstGeom prst="rect">
            <a:avLst/>
          </a:prstGeom>
        </p:spPr>
        <p:txBody>
          <a:bodyPr lIns="91425" tIns="91425" rIns="91425" bIns="91425" anchor="t" anchorCtr="0">
            <a:spAutoFit/>
          </a:bodyPr>
          <a:lstStyle/>
          <a:p>
            <a:pPr marL="457200" lvl="0" indent="-419100" rtl="0">
              <a:lnSpc>
                <a:spcPct val="115000"/>
              </a:lnSpc>
              <a:spcBef>
                <a:spcPts val="0"/>
              </a:spcBef>
              <a:spcAft>
                <a:spcPts val="1000"/>
              </a:spcAft>
              <a:buClr>
                <a:srgbClr val="6D6D6D"/>
              </a:buClr>
              <a:buSzPct val="100000"/>
              <a:buFont typeface="Arial"/>
              <a:buChar char="●"/>
            </a:pPr>
            <a:r>
              <a:rPr lang="en" dirty="0">
                <a:solidFill>
                  <a:srgbClr val="6D6D6D"/>
                </a:solidFill>
              </a:rPr>
              <a:t>HEIRS and </a:t>
            </a:r>
            <a:r>
              <a:rPr lang="en-US" dirty="0" smtClean="0">
                <a:solidFill>
                  <a:srgbClr val="6D6D6D"/>
                </a:solidFill>
              </a:rPr>
              <a:t>W</a:t>
            </a:r>
            <a:r>
              <a:rPr lang="en" dirty="0" smtClean="0">
                <a:solidFill>
                  <a:srgbClr val="6D6D6D"/>
                </a:solidFill>
              </a:rPr>
              <a:t>age integration</a:t>
            </a:r>
            <a:r>
              <a:rPr lang="en-US" dirty="0" smtClean="0">
                <a:solidFill>
                  <a:srgbClr val="6D6D6D"/>
                </a:solidFill>
              </a:rPr>
              <a:t> POC</a:t>
            </a:r>
            <a:endParaRPr lang="en" dirty="0">
              <a:solidFill>
                <a:srgbClr val="6D6D6D"/>
              </a:solidFill>
            </a:endParaRPr>
          </a:p>
          <a:p>
            <a:pPr marL="914400" lvl="1" indent="-381000" rtl="0">
              <a:lnSpc>
                <a:spcPct val="115000"/>
              </a:lnSpc>
              <a:spcBef>
                <a:spcPts val="0"/>
              </a:spcBef>
              <a:spcAft>
                <a:spcPts val="1000"/>
              </a:spcAft>
              <a:buClr>
                <a:srgbClr val="6D6D6D"/>
              </a:buClr>
              <a:buSzPct val="80000"/>
              <a:buFont typeface="Courier New"/>
              <a:buChar char="o"/>
            </a:pPr>
            <a:r>
              <a:rPr lang="en-US" dirty="0" smtClean="0">
                <a:solidFill>
                  <a:srgbClr val="6D6D6D"/>
                </a:solidFill>
              </a:rPr>
              <a:t>Proof of Concept in development</a:t>
            </a:r>
            <a:endParaRPr lang="en" u="sng" dirty="0">
              <a:solidFill>
                <a:schemeClr val="hlink"/>
              </a:solidFill>
              <a:hlinkClick r:id="rId3"/>
            </a:endParaRPr>
          </a:p>
          <a:p>
            <a:pPr marL="457200" lvl="0" indent="-419100">
              <a:lnSpc>
                <a:spcPct val="115000"/>
              </a:lnSpc>
              <a:spcAft>
                <a:spcPts val="1000"/>
              </a:spcAft>
              <a:buClr>
                <a:srgbClr val="6D6D6D"/>
              </a:buClr>
              <a:buFont typeface="Arial"/>
              <a:buChar char="●"/>
            </a:pPr>
            <a:r>
              <a:rPr lang="en-US" dirty="0" smtClean="0">
                <a:solidFill>
                  <a:srgbClr val="6D6D6D"/>
                </a:solidFill>
              </a:rPr>
              <a:t>User Input Sessions (September?)</a:t>
            </a:r>
          </a:p>
          <a:p>
            <a:pPr marL="457200" lvl="0" indent="-419100">
              <a:lnSpc>
                <a:spcPct val="115000"/>
              </a:lnSpc>
              <a:spcAft>
                <a:spcPts val="1000"/>
              </a:spcAft>
              <a:buClr>
                <a:srgbClr val="6D6D6D"/>
              </a:buClr>
              <a:buFont typeface="Arial"/>
              <a:buChar char="●"/>
            </a:pPr>
            <a:r>
              <a:rPr lang="en" dirty="0" smtClean="0">
                <a:solidFill>
                  <a:srgbClr val="6D6D6D"/>
                </a:solidFill>
              </a:rPr>
              <a:t>TAACCCT Round 4</a:t>
            </a:r>
            <a:r>
              <a:rPr lang="en-US" dirty="0" smtClean="0">
                <a:solidFill>
                  <a:srgbClr val="6D6D6D"/>
                </a:solidFill>
              </a:rPr>
              <a:t> (waiting)</a:t>
            </a:r>
            <a:endParaRPr lang="en" dirty="0" smtClean="0">
              <a:solidFill>
                <a:srgbClr val="6D6D6D"/>
              </a:solidFill>
            </a:endParaRPr>
          </a:p>
          <a:p>
            <a:pPr marL="914400" lvl="1" indent="-381000">
              <a:lnSpc>
                <a:spcPct val="115000"/>
              </a:lnSpc>
              <a:spcAft>
                <a:spcPts val="1000"/>
              </a:spcAft>
              <a:buClr>
                <a:srgbClr val="6D6D6D"/>
              </a:buClr>
              <a:buSzPct val="80000"/>
              <a:buFont typeface="Courier New"/>
              <a:buChar char="o"/>
            </a:pPr>
            <a:r>
              <a:rPr lang="en-US" dirty="0" smtClean="0">
                <a:solidFill>
                  <a:srgbClr val="6D6D6D"/>
                </a:solidFill>
              </a:rPr>
              <a:t>Productize POC</a:t>
            </a:r>
          </a:p>
          <a:p>
            <a:pPr marL="914400" lvl="1" indent="-381000">
              <a:lnSpc>
                <a:spcPct val="115000"/>
              </a:lnSpc>
              <a:spcAft>
                <a:spcPts val="1000"/>
              </a:spcAft>
              <a:buClr>
                <a:srgbClr val="6D6D6D"/>
              </a:buClr>
              <a:buSzPct val="80000"/>
              <a:buFont typeface="Courier New"/>
              <a:buChar char="o"/>
            </a:pPr>
            <a:r>
              <a:rPr lang="en-US" dirty="0" smtClean="0">
                <a:solidFill>
                  <a:srgbClr val="6D6D6D"/>
                </a:solidFill>
              </a:rPr>
              <a:t>Extend to more CCs, involve DCS, DHE</a:t>
            </a:r>
          </a:p>
        </p:txBody>
      </p:sp>
      <p:sp>
        <p:nvSpPr>
          <p:cNvPr id="111" name="Shape 111"/>
          <p:cNvSpPr/>
          <p:nvPr/>
        </p:nvSpPr>
        <p:spPr>
          <a:xfrm>
            <a:off x="0" y="0"/>
            <a:ext cx="9144000" cy="1050599"/>
          </a:xfrm>
          <a:prstGeom prst="rect">
            <a:avLst/>
          </a:prstGeom>
          <a:solidFill>
            <a:srgbClr val="76A5AF"/>
          </a:solidFill>
          <a:ln>
            <a:noFill/>
          </a:ln>
        </p:spPr>
        <p:txBody>
          <a:bodyPr lIns="91425" tIns="91425" rIns="91425" bIns="91425" anchor="ctr" anchorCtr="0">
            <a:spAutoFit/>
          </a:bodyPr>
          <a:lstStyle/>
          <a:p>
            <a:pPr>
              <a:spcBef>
                <a:spcPts val="0"/>
              </a:spcBef>
              <a:buNone/>
            </a:pPr>
            <a:endParaRPr/>
          </a:p>
        </p:txBody>
      </p:sp>
      <p:sp>
        <p:nvSpPr>
          <p:cNvPr id="112" name="Shape 112"/>
          <p:cNvSpPr txBox="1">
            <a:spLocks noGrp="1"/>
          </p:cNvSpPr>
          <p:nvPr>
            <p:ph type="title"/>
          </p:nvPr>
        </p:nvSpPr>
        <p:spPr>
          <a:xfrm>
            <a:off x="762000" y="251966"/>
            <a:ext cx="7619999" cy="738633"/>
          </a:xfrm>
          <a:prstGeom prst="rect">
            <a:avLst/>
          </a:prstGeom>
        </p:spPr>
        <p:txBody>
          <a:bodyPr lIns="91425" tIns="91425" rIns="91425" bIns="91425" anchor="b" anchorCtr="0">
            <a:spAutoFit/>
          </a:bodyPr>
          <a:lstStyle/>
          <a:p>
            <a:pPr lvl="0" rtl="0">
              <a:spcBef>
                <a:spcPts val="0"/>
              </a:spcBef>
              <a:spcAft>
                <a:spcPts val="0"/>
              </a:spcAft>
              <a:buNone/>
            </a:pPr>
            <a:r>
              <a:rPr lang="en" dirty="0">
                <a:solidFill>
                  <a:schemeClr val="lt1"/>
                </a:solidFill>
              </a:rPr>
              <a:t>Next </a:t>
            </a:r>
            <a:r>
              <a:rPr lang="en" dirty="0" smtClean="0">
                <a:solidFill>
                  <a:schemeClr val="lt1"/>
                </a:solidFill>
              </a:rPr>
              <a:t>Steps</a:t>
            </a:r>
            <a:endParaRPr lang="en" dirty="0">
              <a:solidFill>
                <a:schemeClr val="lt1"/>
              </a:solidFill>
            </a:endParaRPr>
          </a:p>
        </p:txBody>
      </p:sp>
      <p:sp>
        <p:nvSpPr>
          <p:cNvPr id="113" name="Shape 113"/>
          <p:cNvSpPr/>
          <p:nvPr/>
        </p:nvSpPr>
        <p:spPr>
          <a:xfrm>
            <a:off x="-6050" y="5018050"/>
            <a:ext cx="9144299" cy="122400"/>
          </a:xfrm>
          <a:prstGeom prst="rect">
            <a:avLst/>
          </a:prstGeom>
          <a:solidFill>
            <a:srgbClr val="990000"/>
          </a:solidFill>
          <a:ln>
            <a:noFill/>
          </a:ln>
        </p:spPr>
        <p:txBody>
          <a:bodyPr lIns="91425" tIns="91425" rIns="91425" bIns="91425" anchor="ctr" anchorCtr="0">
            <a:spAutoFit/>
          </a:bodyPr>
          <a:lstStyle/>
          <a:p>
            <a:pPr lvl="0" rtl="0">
              <a:spcBef>
                <a:spcPts val="0"/>
              </a:spcBef>
              <a:buNone/>
            </a:pPr>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TotalTime>
  <Words>302</Words>
  <Application>Microsoft Office PowerPoint</Application>
  <PresentationFormat>On-screen Show (16:9)</PresentationFormat>
  <Paragraphs>56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simple-light</vt:lpstr>
      <vt:lpstr>Massachusetts Community Colleges &amp; Workforce Development  m Transformation Agenda </vt:lpstr>
      <vt:lpstr>Data Bus Proof of Concept Briefing and Demonstration</vt:lpstr>
      <vt:lpstr>Data Bus POC Presentation</vt:lpstr>
      <vt:lpstr>Bus Architecture Overview</vt:lpstr>
      <vt:lpstr>Bus Architecture Detail</vt:lpstr>
      <vt:lpstr>Demo Site</vt:lpstr>
      <vt:lpstr>What’s happening</vt:lpstr>
      <vt:lpstr>What has been accomplished?</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Kuali Data Bus POC Briefing and Demonstration</dc:title>
  <dc:creator>Deborah Zulick</dc:creator>
  <cp:lastModifiedBy>localadmin</cp:lastModifiedBy>
  <cp:revision>6</cp:revision>
  <dcterms:created xsi:type="dcterms:W3CDTF">2014-08-18T17:21:39Z</dcterms:created>
  <dcterms:modified xsi:type="dcterms:W3CDTF">2014-08-19T19:54:28Z</dcterms:modified>
</cp:coreProperties>
</file>