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autoCompressPictures="0">
  <p:sldMasterIdLst>
    <p:sldMasterId id="2147483654" r:id="rId1"/>
  </p:sldMasterIdLst>
  <p:notesMasterIdLst>
    <p:notesMasterId r:id="rId11"/>
  </p:notesMasterIdLst>
  <p:sldIdLst>
    <p:sldId id="265" r:id="rId2"/>
    <p:sldId id="256" r:id="rId3"/>
    <p:sldId id="257" r:id="rId4"/>
    <p:sldId id="258" r:id="rId5"/>
    <p:sldId id="263" r:id="rId6"/>
    <p:sldId id="259" r:id="rId7"/>
    <p:sldId id="260" r:id="rId8"/>
    <p:sldId id="261" r:id="rId9"/>
    <p:sldId id="264" r:id="rId10"/>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00" d="100"/>
          <a:sy n="100" d="100"/>
        </p:scale>
        <p:origin x="-516" y="-72"/>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1001993065"/>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fld id="{21EE977E-692D-4BDB-9265-25092198A717}" type="slidenum">
              <a:rPr lang="en-US" smtClean="0"/>
              <a:pPr/>
              <a:t>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
        <p:cNvGrpSpPr/>
        <p:nvPr/>
      </p:nvGrpSpPr>
      <p:grpSpPr>
        <a:xfrm>
          <a:off x="0" y="0"/>
          <a:ext cx="0" cy="0"/>
          <a:chOff x="0" y="0"/>
          <a:chExt cx="0" cy="0"/>
        </a:xfrm>
      </p:grpSpPr>
      <p:sp>
        <p:nvSpPr>
          <p:cNvPr id="32" name="Shape 3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3" name="Shape 33"/>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pPr>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
        <p:cNvGrpSpPr/>
        <p:nvPr/>
      </p:nvGrpSpPr>
      <p:grpSpPr>
        <a:xfrm>
          <a:off x="0" y="0"/>
          <a:ext cx="0" cy="0"/>
          <a:chOff x="0" y="0"/>
          <a:chExt cx="0" cy="0"/>
        </a:xfrm>
      </p:grpSpPr>
      <p:sp>
        <p:nvSpPr>
          <p:cNvPr id="40" name="Shape 4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1" name="Shape 41"/>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pPr>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2" name="Shape 72"/>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pPr>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2" name="Shape 72"/>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pPr>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80" name="Shape 80"/>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pPr>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Shape 9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97" name="Shape 97"/>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pPr>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08" name="Shape 108"/>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pPr>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6" name="Shape 116"/>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pPr>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7"/>
        <p:cNvGrpSpPr/>
        <p:nvPr/>
      </p:nvGrpSpPr>
      <p:grpSpPr>
        <a:xfrm>
          <a:off x="0" y="0"/>
          <a:ext cx="0" cy="0"/>
          <a:chOff x="0" y="0"/>
          <a:chExt cx="0" cy="0"/>
        </a:xfrm>
      </p:grpSpPr>
      <p:sp>
        <p:nvSpPr>
          <p:cNvPr id="8" name="Shape 8"/>
          <p:cNvSpPr txBox="1">
            <a:spLocks noGrp="1"/>
          </p:cNvSpPr>
          <p:nvPr>
            <p:ph type="ctrTitle"/>
          </p:nvPr>
        </p:nvSpPr>
        <p:spPr>
          <a:xfrm>
            <a:off x="685800" y="1583342"/>
            <a:ext cx="7772400" cy="1159856"/>
          </a:xfrm>
          <a:prstGeom prst="rect">
            <a:avLst/>
          </a:prstGeom>
        </p:spPr>
        <p:txBody>
          <a:bodyPr lIns="91425" tIns="91425" rIns="91425" bIns="91425" anchor="b" anchorCtr="0"/>
          <a:lstStyle>
            <a:lvl1pPr algn="ctr">
              <a:spcBef>
                <a:spcPts val="0"/>
              </a:spcBef>
              <a:buSzPct val="100000"/>
              <a:defRPr sz="4800"/>
            </a:lvl1pPr>
            <a:lvl2pPr algn="ctr">
              <a:spcBef>
                <a:spcPts val="0"/>
              </a:spcBef>
              <a:buSzPct val="100000"/>
              <a:defRPr sz="4800"/>
            </a:lvl2pPr>
            <a:lvl3pPr algn="ctr">
              <a:spcBef>
                <a:spcPts val="0"/>
              </a:spcBef>
              <a:buSzPct val="100000"/>
              <a:defRPr sz="4800"/>
            </a:lvl3pPr>
            <a:lvl4pPr algn="ctr">
              <a:spcBef>
                <a:spcPts val="0"/>
              </a:spcBef>
              <a:buSzPct val="100000"/>
              <a:defRPr sz="4800"/>
            </a:lvl4pPr>
            <a:lvl5pPr algn="ctr">
              <a:spcBef>
                <a:spcPts val="0"/>
              </a:spcBef>
              <a:buSzPct val="100000"/>
              <a:defRPr sz="4800"/>
            </a:lvl5pPr>
            <a:lvl6pPr algn="ctr">
              <a:spcBef>
                <a:spcPts val="0"/>
              </a:spcBef>
              <a:buSzPct val="100000"/>
              <a:defRPr sz="4800"/>
            </a:lvl6pPr>
            <a:lvl7pPr algn="ctr">
              <a:spcBef>
                <a:spcPts val="0"/>
              </a:spcBef>
              <a:buSzPct val="100000"/>
              <a:defRPr sz="4800"/>
            </a:lvl7pPr>
            <a:lvl8pPr algn="ctr">
              <a:spcBef>
                <a:spcPts val="0"/>
              </a:spcBef>
              <a:buSzPct val="100000"/>
              <a:defRPr sz="4800"/>
            </a:lvl8pPr>
            <a:lvl9pPr algn="ctr">
              <a:spcBef>
                <a:spcPts val="0"/>
              </a:spcBef>
              <a:buSzPct val="100000"/>
              <a:defRPr sz="4800"/>
            </a:lvl9pPr>
          </a:lstStyle>
          <a:p>
            <a:endParaRPr/>
          </a:p>
        </p:txBody>
      </p:sp>
      <p:sp>
        <p:nvSpPr>
          <p:cNvPr id="9" name="Shape 9"/>
          <p:cNvSpPr txBox="1">
            <a:spLocks noGrp="1"/>
          </p:cNvSpPr>
          <p:nvPr>
            <p:ph type="subTitle" idx="1"/>
          </p:nvPr>
        </p:nvSpPr>
        <p:spPr>
          <a:xfrm>
            <a:off x="685800" y="2840053"/>
            <a:ext cx="7772400" cy="784737"/>
          </a:xfrm>
          <a:prstGeom prst="rect">
            <a:avLst/>
          </a:prstGeom>
        </p:spPr>
        <p:txBody>
          <a:bodyPr lIns="91425" tIns="91425" rIns="91425" bIns="91425" anchor="t" anchorCtr="0"/>
          <a:lstStyle>
            <a:lvl1pPr algn="ctr">
              <a:spcBef>
                <a:spcPts val="0"/>
              </a:spcBef>
              <a:buClr>
                <a:schemeClr val="dk2"/>
              </a:buClr>
              <a:buNone/>
              <a:defRPr>
                <a:solidFill>
                  <a:schemeClr val="dk2"/>
                </a:solidFill>
              </a:defRPr>
            </a:lvl1pPr>
            <a:lvl2pPr algn="ctr">
              <a:spcBef>
                <a:spcPts val="0"/>
              </a:spcBef>
              <a:buClr>
                <a:schemeClr val="dk2"/>
              </a:buClr>
              <a:buSzPct val="100000"/>
              <a:buNone/>
              <a:defRPr sz="3000">
                <a:solidFill>
                  <a:schemeClr val="dk2"/>
                </a:solidFill>
              </a:defRPr>
            </a:lvl2pPr>
            <a:lvl3pPr algn="ctr">
              <a:spcBef>
                <a:spcPts val="0"/>
              </a:spcBef>
              <a:buClr>
                <a:schemeClr val="dk2"/>
              </a:buClr>
              <a:buSzPct val="100000"/>
              <a:buNone/>
              <a:defRPr sz="3000">
                <a:solidFill>
                  <a:schemeClr val="dk2"/>
                </a:solidFill>
              </a:defRPr>
            </a:lvl3pPr>
            <a:lvl4pPr algn="ctr">
              <a:spcBef>
                <a:spcPts val="0"/>
              </a:spcBef>
              <a:buClr>
                <a:schemeClr val="dk2"/>
              </a:buClr>
              <a:buSzPct val="100000"/>
              <a:buNone/>
              <a:defRPr sz="3000">
                <a:solidFill>
                  <a:schemeClr val="dk2"/>
                </a:solidFill>
              </a:defRPr>
            </a:lvl4pPr>
            <a:lvl5pPr algn="ctr">
              <a:spcBef>
                <a:spcPts val="0"/>
              </a:spcBef>
              <a:buClr>
                <a:schemeClr val="dk2"/>
              </a:buClr>
              <a:buSzPct val="100000"/>
              <a:buNone/>
              <a:defRPr sz="3000">
                <a:solidFill>
                  <a:schemeClr val="dk2"/>
                </a:solidFill>
              </a:defRPr>
            </a:lvl5pPr>
            <a:lvl6pPr algn="ctr">
              <a:spcBef>
                <a:spcPts val="0"/>
              </a:spcBef>
              <a:buClr>
                <a:schemeClr val="dk2"/>
              </a:buClr>
              <a:buSzPct val="100000"/>
              <a:buNone/>
              <a:defRPr sz="3000">
                <a:solidFill>
                  <a:schemeClr val="dk2"/>
                </a:solidFill>
              </a:defRPr>
            </a:lvl6pPr>
            <a:lvl7pPr algn="ctr">
              <a:spcBef>
                <a:spcPts val="0"/>
              </a:spcBef>
              <a:buClr>
                <a:schemeClr val="dk2"/>
              </a:buClr>
              <a:buSzPct val="100000"/>
              <a:buNone/>
              <a:defRPr sz="3000">
                <a:solidFill>
                  <a:schemeClr val="dk2"/>
                </a:solidFill>
              </a:defRPr>
            </a:lvl7pPr>
            <a:lvl8pPr algn="ctr">
              <a:spcBef>
                <a:spcPts val="0"/>
              </a:spcBef>
              <a:buClr>
                <a:schemeClr val="dk2"/>
              </a:buClr>
              <a:buSzPct val="100000"/>
              <a:buNone/>
              <a:defRPr sz="3000">
                <a:solidFill>
                  <a:schemeClr val="dk2"/>
                </a:solidFill>
              </a:defRPr>
            </a:lvl8pPr>
            <a:lvl9pPr algn="ctr">
              <a:spcBef>
                <a:spcPts val="0"/>
              </a:spcBef>
              <a:buClr>
                <a:schemeClr val="dk2"/>
              </a:buClr>
              <a:buSzPct val="100000"/>
              <a:buNone/>
              <a:defRPr sz="3000">
                <a:solidFill>
                  <a:schemeClr val="dk2"/>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0"/>
        <p:cNvGrpSpPr/>
        <p:nvPr/>
      </p:nvGrpSpPr>
      <p:grpSpPr>
        <a:xfrm>
          <a:off x="0" y="0"/>
          <a:ext cx="0" cy="0"/>
          <a:chOff x="0" y="0"/>
          <a:chExt cx="0" cy="0"/>
        </a:xfrm>
      </p:grpSpPr>
      <p:sp>
        <p:nvSpPr>
          <p:cNvPr id="11" name="Shape 11"/>
          <p:cNvSpPr txBox="1">
            <a:spLocks noGrp="1"/>
          </p:cNvSpPr>
          <p:nvPr>
            <p:ph type="title"/>
          </p:nvPr>
        </p:nvSpPr>
        <p:spPr>
          <a:xfrm>
            <a:off x="457200" y="205978"/>
            <a:ext cx="8229600" cy="85725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2" name="Shape 12"/>
          <p:cNvSpPr txBox="1">
            <a:spLocks noGrp="1"/>
          </p:cNvSpPr>
          <p:nvPr>
            <p:ph type="body" idx="1"/>
          </p:nvPr>
        </p:nvSpPr>
        <p:spPr>
          <a:xfrm>
            <a:off x="457200" y="1200150"/>
            <a:ext cx="8229600" cy="372568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457200" y="205978"/>
            <a:ext cx="8229600" cy="85725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5" name="Shape 15"/>
          <p:cNvSpPr txBox="1">
            <a:spLocks noGrp="1"/>
          </p:cNvSpPr>
          <p:nvPr>
            <p:ph type="body" idx="1"/>
          </p:nvPr>
        </p:nvSpPr>
        <p:spPr>
          <a:xfrm>
            <a:off x="457200" y="1200150"/>
            <a:ext cx="3994525" cy="372568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6" name="Shape 16"/>
          <p:cNvSpPr txBox="1">
            <a:spLocks noGrp="1"/>
          </p:cNvSpPr>
          <p:nvPr>
            <p:ph type="body" idx="2"/>
          </p:nvPr>
        </p:nvSpPr>
        <p:spPr>
          <a:xfrm>
            <a:off x="4692273" y="1200150"/>
            <a:ext cx="3994525" cy="372568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457200" y="205978"/>
            <a:ext cx="8229600" cy="85725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19"/>
        <p:cNvGrpSpPr/>
        <p:nvPr/>
      </p:nvGrpSpPr>
      <p:grpSpPr>
        <a:xfrm>
          <a:off x="0" y="0"/>
          <a:ext cx="0" cy="0"/>
          <a:chOff x="0" y="0"/>
          <a:chExt cx="0" cy="0"/>
        </a:xfrm>
      </p:grpSpPr>
      <p:sp>
        <p:nvSpPr>
          <p:cNvPr id="20" name="Shape 20"/>
          <p:cNvSpPr txBox="1">
            <a:spLocks noGrp="1"/>
          </p:cNvSpPr>
          <p:nvPr>
            <p:ph type="body" idx="1"/>
          </p:nvPr>
        </p:nvSpPr>
        <p:spPr>
          <a:xfrm>
            <a:off x="457200" y="4406309"/>
            <a:ext cx="8229600" cy="519520"/>
          </a:xfrm>
          <a:prstGeom prst="rect">
            <a:avLst/>
          </a:prstGeom>
        </p:spPr>
        <p:txBody>
          <a:bodyPr lIns="91425" tIns="91425" rIns="91425" bIns="91425" anchor="t" anchorCtr="0"/>
          <a:lstStyle>
            <a:lvl1pPr algn="ctr">
              <a:spcBef>
                <a:spcPts val="360"/>
              </a:spcBef>
              <a:buSzPct val="100000"/>
              <a:buNone/>
              <a:defRPr sz="1800"/>
            </a:lvl1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1"/>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4767263"/>
            <a:ext cx="2133600" cy="273844"/>
          </a:xfrm>
          <a:prstGeom prst="rect">
            <a:avLst/>
          </a:prstGeom>
        </p:spPr>
        <p:txBody>
          <a:bodyPr/>
          <a:lstStyle/>
          <a:p>
            <a:fld id="{04CED9EF-1537-4B8A-BF37-BC4A20BD6FB4}" type="datetimeFigureOut">
              <a:rPr lang="en-US" smtClean="0"/>
              <a:t>8/19/2014</a:t>
            </a:fld>
            <a:endParaRPr lang="en-US"/>
          </a:p>
        </p:txBody>
      </p:sp>
      <p:sp>
        <p:nvSpPr>
          <p:cNvPr id="5" name="Footer Placeholder 4"/>
          <p:cNvSpPr>
            <a:spLocks noGrp="1"/>
          </p:cNvSpPr>
          <p:nvPr>
            <p:ph type="ftr" sz="quarter" idx="11"/>
          </p:nvPr>
        </p:nvSpPr>
        <p:spPr>
          <a:xfrm>
            <a:off x="3124200" y="4767263"/>
            <a:ext cx="2895600" cy="273844"/>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4767263"/>
            <a:ext cx="2133600" cy="273844"/>
          </a:xfrm>
          <a:prstGeom prst="rect">
            <a:avLst/>
          </a:prstGeom>
        </p:spPr>
        <p:txBody>
          <a:bodyPr/>
          <a:lstStyle/>
          <a:p>
            <a:fld id="{4B93C8C2-E8B3-4E8D-8BAC-9EB38351E620}" type="slidenum">
              <a:rPr lang="en-US" smtClean="0"/>
              <a:t>‹#›</a:t>
            </a:fld>
            <a:endParaRPr lang="en-US"/>
          </a:p>
        </p:txBody>
      </p:sp>
    </p:spTree>
    <p:extLst>
      <p:ext uri="{BB962C8B-B14F-4D97-AF65-F5344CB8AC3E}">
        <p14:creationId xmlns:p14="http://schemas.microsoft.com/office/powerpoint/2010/main" val="30095579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8"/>
            <a:ext cx="8229600" cy="857250"/>
          </a:xfrm>
          <a:prstGeom prst="rect">
            <a:avLst/>
          </a:prstGeom>
          <a:noFill/>
          <a:ln>
            <a:noFill/>
          </a:ln>
        </p:spPr>
        <p:txBody>
          <a:bodyPr lIns="91425" tIns="91425" rIns="91425" bIns="91425" anchor="b" anchorCtr="0"/>
          <a:lstStyle>
            <a:lvl1pPr>
              <a:spcBef>
                <a:spcPts val="0"/>
              </a:spcBef>
              <a:buClr>
                <a:schemeClr val="dk1"/>
              </a:buClr>
              <a:buSzPct val="100000"/>
              <a:buNone/>
              <a:defRPr sz="3600" b="1">
                <a:solidFill>
                  <a:schemeClr val="dk1"/>
                </a:solidFill>
              </a:defRPr>
            </a:lvl1pPr>
            <a:lvl2pPr>
              <a:spcBef>
                <a:spcPts val="0"/>
              </a:spcBef>
              <a:buClr>
                <a:schemeClr val="dk1"/>
              </a:buClr>
              <a:buSzPct val="100000"/>
              <a:buNone/>
              <a:defRPr sz="3600" b="1">
                <a:solidFill>
                  <a:schemeClr val="dk1"/>
                </a:solidFill>
              </a:defRPr>
            </a:lvl2pPr>
            <a:lvl3pPr>
              <a:spcBef>
                <a:spcPts val="0"/>
              </a:spcBef>
              <a:buClr>
                <a:schemeClr val="dk1"/>
              </a:buClr>
              <a:buSzPct val="100000"/>
              <a:buNone/>
              <a:defRPr sz="3600" b="1">
                <a:solidFill>
                  <a:schemeClr val="dk1"/>
                </a:solidFill>
              </a:defRPr>
            </a:lvl3pPr>
            <a:lvl4pPr>
              <a:spcBef>
                <a:spcPts val="0"/>
              </a:spcBef>
              <a:buClr>
                <a:schemeClr val="dk1"/>
              </a:buClr>
              <a:buSzPct val="100000"/>
              <a:buNone/>
              <a:defRPr sz="3600" b="1">
                <a:solidFill>
                  <a:schemeClr val="dk1"/>
                </a:solidFill>
              </a:defRPr>
            </a:lvl4pPr>
            <a:lvl5pPr>
              <a:spcBef>
                <a:spcPts val="0"/>
              </a:spcBef>
              <a:buClr>
                <a:schemeClr val="dk1"/>
              </a:buClr>
              <a:buSzPct val="100000"/>
              <a:buNone/>
              <a:defRPr sz="3600" b="1">
                <a:solidFill>
                  <a:schemeClr val="dk1"/>
                </a:solidFill>
              </a:defRPr>
            </a:lvl5pPr>
            <a:lvl6pPr>
              <a:spcBef>
                <a:spcPts val="0"/>
              </a:spcBef>
              <a:buClr>
                <a:schemeClr val="dk1"/>
              </a:buClr>
              <a:buSzPct val="100000"/>
              <a:buNone/>
              <a:defRPr sz="3600" b="1">
                <a:solidFill>
                  <a:schemeClr val="dk1"/>
                </a:solidFill>
              </a:defRPr>
            </a:lvl6pPr>
            <a:lvl7pPr>
              <a:spcBef>
                <a:spcPts val="0"/>
              </a:spcBef>
              <a:buClr>
                <a:schemeClr val="dk1"/>
              </a:buClr>
              <a:buSzPct val="100000"/>
              <a:buNone/>
              <a:defRPr sz="3600" b="1">
                <a:solidFill>
                  <a:schemeClr val="dk1"/>
                </a:solidFill>
              </a:defRPr>
            </a:lvl7pPr>
            <a:lvl8pPr>
              <a:spcBef>
                <a:spcPts val="0"/>
              </a:spcBef>
              <a:buClr>
                <a:schemeClr val="dk1"/>
              </a:buClr>
              <a:buSzPct val="100000"/>
              <a:buNone/>
              <a:defRPr sz="3600" b="1">
                <a:solidFill>
                  <a:schemeClr val="dk1"/>
                </a:solidFill>
              </a:defRPr>
            </a:lvl8pPr>
            <a:lvl9pPr>
              <a:spcBef>
                <a:spcPts val="0"/>
              </a:spcBef>
              <a:buClr>
                <a:schemeClr val="dk1"/>
              </a:buClr>
              <a:buSzPct val="100000"/>
              <a:buNone/>
              <a:defRPr sz="3600" b="1">
                <a:solidFill>
                  <a:schemeClr val="dk1"/>
                </a:solidFill>
              </a:defRPr>
            </a:lvl9pPr>
          </a:lstStyle>
          <a:p>
            <a:endParaRPr/>
          </a:p>
        </p:txBody>
      </p:sp>
      <p:sp>
        <p:nvSpPr>
          <p:cNvPr id="6" name="Shape 6"/>
          <p:cNvSpPr txBox="1">
            <a:spLocks noGrp="1"/>
          </p:cNvSpPr>
          <p:nvPr>
            <p:ph type="body" idx="1"/>
          </p:nvPr>
        </p:nvSpPr>
        <p:spPr>
          <a:xfrm>
            <a:off x="457200" y="1200150"/>
            <a:ext cx="8229600" cy="3725680"/>
          </a:xfrm>
          <a:prstGeom prst="rect">
            <a:avLst/>
          </a:prstGeom>
          <a:noFill/>
          <a:ln>
            <a:noFill/>
          </a:ln>
        </p:spPr>
        <p:txBody>
          <a:bodyPr lIns="91425" tIns="91425" rIns="91425" bIns="91425" anchor="t" anchorCtr="0"/>
          <a:lstStyle>
            <a:lvl1pPr>
              <a:spcBef>
                <a:spcPts val="600"/>
              </a:spcBef>
              <a:buClr>
                <a:schemeClr val="dk1"/>
              </a:buClr>
              <a:buSzPct val="100000"/>
              <a:defRPr sz="3000">
                <a:solidFill>
                  <a:schemeClr val="dk1"/>
                </a:solidFill>
              </a:defRPr>
            </a:lvl1pPr>
            <a:lvl2pPr>
              <a:spcBef>
                <a:spcPts val="480"/>
              </a:spcBef>
              <a:buClr>
                <a:schemeClr val="dk1"/>
              </a:buClr>
              <a:buSzPct val="100000"/>
              <a:defRPr sz="2400">
                <a:solidFill>
                  <a:schemeClr val="dk1"/>
                </a:solidFill>
              </a:defRPr>
            </a:lvl2pPr>
            <a:lvl3pPr>
              <a:spcBef>
                <a:spcPts val="480"/>
              </a:spcBef>
              <a:buClr>
                <a:schemeClr val="dk1"/>
              </a:buClr>
              <a:buSzPct val="100000"/>
              <a:defRPr sz="2400">
                <a:solidFill>
                  <a:schemeClr val="dk1"/>
                </a:solidFill>
              </a:defRPr>
            </a:lvl3pPr>
            <a:lvl4pPr>
              <a:spcBef>
                <a:spcPts val="360"/>
              </a:spcBef>
              <a:buClr>
                <a:schemeClr val="dk1"/>
              </a:buClr>
              <a:buSzPct val="100000"/>
              <a:defRPr sz="1800">
                <a:solidFill>
                  <a:schemeClr val="dk1"/>
                </a:solidFill>
              </a:defRPr>
            </a:lvl4pPr>
            <a:lvl5pPr>
              <a:spcBef>
                <a:spcPts val="360"/>
              </a:spcBef>
              <a:buClr>
                <a:schemeClr val="dk1"/>
              </a:buClr>
              <a:buSzPct val="100000"/>
              <a:defRPr sz="1800">
                <a:solidFill>
                  <a:schemeClr val="dk1"/>
                </a:solidFill>
              </a:defRPr>
            </a:lvl5pPr>
            <a:lvl6pPr>
              <a:spcBef>
                <a:spcPts val="360"/>
              </a:spcBef>
              <a:buClr>
                <a:schemeClr val="dk1"/>
              </a:buClr>
              <a:buSzPct val="100000"/>
              <a:defRPr sz="1800">
                <a:solidFill>
                  <a:schemeClr val="dk1"/>
                </a:solidFill>
              </a:defRPr>
            </a:lvl6pPr>
            <a:lvl7pPr>
              <a:spcBef>
                <a:spcPts val="360"/>
              </a:spcBef>
              <a:buClr>
                <a:schemeClr val="dk1"/>
              </a:buClr>
              <a:buSzPct val="100000"/>
              <a:defRPr sz="1800">
                <a:solidFill>
                  <a:schemeClr val="dk1"/>
                </a:solidFill>
              </a:defRPr>
            </a:lvl7pPr>
            <a:lvl8pPr>
              <a:spcBef>
                <a:spcPts val="360"/>
              </a:spcBef>
              <a:buClr>
                <a:schemeClr val="dk1"/>
              </a:buClr>
              <a:buSzPct val="100000"/>
              <a:defRPr sz="1800">
                <a:solidFill>
                  <a:schemeClr val="dk1"/>
                </a:solidFill>
              </a:defRPr>
            </a:lvl8pPr>
            <a:lvl9pPr>
              <a:spcBef>
                <a:spcPts val="360"/>
              </a:spcBef>
              <a:buClr>
                <a:schemeClr val="dk1"/>
              </a:buClr>
              <a:buSzPct val="100000"/>
              <a:defRPr sz="1800">
                <a:solidFill>
                  <a:schemeClr val="dk1"/>
                </a:solidFil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5" r:id="rId7"/>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clients.2plus2.com/kplus2/mitcc/"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8.xml"/><Relationship Id="rId1" Type="http://schemas.openxmlformats.org/officeDocument/2006/relationships/slideLayout" Target="../slideLayouts/slideLayout3.xml"/><Relationship Id="rId5" Type="http://schemas.openxmlformats.org/officeDocument/2006/relationships/hyperlink" Target="https://docs.google.com/document/d/1ZWQzsEzDCDQ3V9QUffHZxINCvj3DDFpX2AB5oT6YmVI/edit" TargetMode="External"/><Relationship Id="rId4" Type="http://schemas.openxmlformats.org/officeDocument/2006/relationships/hyperlink" Target="https://docs.google.com/document/d/1DXycG_XZSGEk6T9TUerpAMVGAe5a_hjIcfajzV5mwkE/edit"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clients.2plus2.com/kplus2/present/index.html"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00100"/>
            <a:ext cx="9124156" cy="742950"/>
          </a:xfrm>
          <a:solidFill>
            <a:schemeClr val="bg1"/>
          </a:solidFill>
        </p:spPr>
        <p:txBody>
          <a:bodyPr>
            <a:normAutofit fontScale="90000"/>
          </a:bodyPr>
          <a:lstStyle/>
          <a:p>
            <a:pPr marL="342900" lvl="0" indent="-342900" algn="ctr">
              <a:spcBef>
                <a:spcPct val="20000"/>
              </a:spcBef>
            </a:pPr>
            <a:r>
              <a:rPr lang="en-US" sz="2200" dirty="0">
                <a:latin typeface="Helvetica" panose="020B0604020202030204" pitchFamily="34" charset="0"/>
              </a:rPr>
              <a:t>Massachusetts Community Colleges &amp; Workforce Development </a:t>
            </a:r>
            <a:r>
              <a:rPr lang="en-US" sz="2800" dirty="0">
                <a:latin typeface="Helvetica" panose="020B0604020202030204" pitchFamily="34" charset="0"/>
              </a:rPr>
              <a:t/>
            </a:r>
            <a:br>
              <a:rPr lang="en-US" sz="2800" dirty="0">
                <a:latin typeface="Helvetica" panose="020B0604020202030204" pitchFamily="34" charset="0"/>
              </a:rPr>
            </a:br>
            <a:r>
              <a:rPr lang="en-US" sz="1200" dirty="0">
                <a:solidFill>
                  <a:schemeClr val="bg1"/>
                </a:solidFill>
                <a:latin typeface="Helvetica" panose="020B0604020202030204" pitchFamily="34" charset="0"/>
              </a:rPr>
              <a:t>m</a:t>
            </a:r>
            <a:r>
              <a:rPr lang="en-US" sz="4000" dirty="0">
                <a:latin typeface="Helvetica" panose="020B0604020202030204" pitchFamily="34" charset="0"/>
              </a:rPr>
              <a:t/>
            </a:r>
            <a:br>
              <a:rPr lang="en-US" sz="4000" dirty="0">
                <a:latin typeface="Helvetica" panose="020B0604020202030204" pitchFamily="34" charset="0"/>
              </a:rPr>
            </a:br>
            <a:r>
              <a:rPr lang="en-US" sz="4000" dirty="0">
                <a:solidFill>
                  <a:schemeClr val="accent5">
                    <a:lumMod val="75000"/>
                  </a:schemeClr>
                </a:solidFill>
                <a:latin typeface="Helvetica" panose="020B0604020202030204" pitchFamily="34" charset="0"/>
              </a:rPr>
              <a:t>Transformation Agenda </a:t>
            </a:r>
            <a:endParaRPr lang="en-US" sz="3200" b="1" i="1" dirty="0">
              <a:solidFill>
                <a:schemeClr val="accent1">
                  <a:lumMod val="50000"/>
                </a:schemeClr>
              </a:solidFill>
              <a:ea typeface="+mn-ea"/>
              <a:cs typeface="+mn-cs"/>
            </a:endParaRPr>
          </a:p>
        </p:txBody>
      </p:sp>
      <p:sp>
        <p:nvSpPr>
          <p:cNvPr id="5" name="TextBox 4"/>
          <p:cNvSpPr txBox="1"/>
          <p:nvPr/>
        </p:nvSpPr>
        <p:spPr>
          <a:xfrm>
            <a:off x="0" y="3143250"/>
            <a:ext cx="9144000" cy="1508105"/>
          </a:xfrm>
          <a:prstGeom prst="rect">
            <a:avLst/>
          </a:prstGeom>
          <a:noFill/>
        </p:spPr>
        <p:txBody>
          <a:bodyPr wrap="square" rtlCol="0">
            <a:spAutoFit/>
          </a:bodyPr>
          <a:lstStyle/>
          <a:p>
            <a:pPr algn="ctr"/>
            <a:r>
              <a:rPr lang="en-US" sz="2200" b="1" dirty="0" smtClean="0">
                <a:solidFill>
                  <a:srgbClr val="050403"/>
                </a:solidFill>
              </a:rPr>
              <a:t>Transformation Agenda Summer Gathering</a:t>
            </a:r>
          </a:p>
          <a:p>
            <a:pPr algn="ctr"/>
            <a:r>
              <a:rPr lang="en-US" b="1" dirty="0" smtClean="0">
                <a:solidFill>
                  <a:srgbClr val="050403"/>
                </a:solidFill>
              </a:rPr>
              <a:t>August 20, 2014</a:t>
            </a:r>
            <a:br>
              <a:rPr lang="en-US" b="1" dirty="0" smtClean="0">
                <a:solidFill>
                  <a:srgbClr val="050403"/>
                </a:solidFill>
              </a:rPr>
            </a:br>
            <a:r>
              <a:rPr lang="en-US" b="1" dirty="0" smtClean="0">
                <a:solidFill>
                  <a:srgbClr val="050403"/>
                </a:solidFill>
              </a:rPr>
              <a:t/>
            </a:r>
            <a:br>
              <a:rPr lang="en-US" b="1" dirty="0" smtClean="0">
                <a:solidFill>
                  <a:srgbClr val="050403"/>
                </a:solidFill>
              </a:rPr>
            </a:br>
            <a:r>
              <a:rPr lang="en-US" b="1" dirty="0" smtClean="0">
                <a:solidFill>
                  <a:schemeClr val="accent5">
                    <a:lumMod val="75000"/>
                  </a:schemeClr>
                </a:solidFill>
              </a:rPr>
              <a:t>Using &amp; Sharing Data for Student Success</a:t>
            </a:r>
            <a:r>
              <a:rPr lang="en-US" b="1" smtClean="0">
                <a:solidFill>
                  <a:schemeClr val="accent5">
                    <a:lumMod val="75000"/>
                  </a:schemeClr>
                </a:solidFill>
              </a:rPr>
              <a:t/>
            </a:r>
            <a:br>
              <a:rPr lang="en-US" b="1" smtClean="0">
                <a:solidFill>
                  <a:schemeClr val="accent5">
                    <a:lumMod val="75000"/>
                  </a:schemeClr>
                </a:solidFill>
              </a:rPr>
            </a:br>
            <a:r>
              <a:rPr lang="en-US" b="1" smtClean="0">
                <a:solidFill>
                  <a:schemeClr val="accent5">
                    <a:lumMod val="75000"/>
                  </a:schemeClr>
                </a:solidFill>
              </a:rPr>
              <a:t>Session 1E &amp; 2E – Salon ABC</a:t>
            </a:r>
            <a:r>
              <a:rPr lang="en-US" b="1" smtClean="0">
                <a:solidFill>
                  <a:schemeClr val="accent5">
                    <a:lumMod val="75000"/>
                  </a:schemeClr>
                </a:solidFill>
              </a:rPr>
              <a:t> </a:t>
            </a:r>
            <a:endParaRPr lang="en-US" b="1" dirty="0" smtClean="0">
              <a:solidFill>
                <a:schemeClr val="accent5">
                  <a:lumMod val="75000"/>
                </a:schemeClr>
              </a:solidFill>
            </a:endParaRPr>
          </a:p>
          <a:p>
            <a:endParaRPr lang="en-US" dirty="0">
              <a:solidFill>
                <a:prstClr val="black"/>
              </a:solidFill>
            </a:endParaRPr>
          </a:p>
        </p:txBody>
      </p:sp>
      <p:sp>
        <p:nvSpPr>
          <p:cNvPr id="3" name="TextBox 2"/>
          <p:cNvSpPr txBox="1"/>
          <p:nvPr/>
        </p:nvSpPr>
        <p:spPr>
          <a:xfrm>
            <a:off x="990600" y="4597494"/>
            <a:ext cx="6172200" cy="307777"/>
          </a:xfrm>
          <a:prstGeom prst="rect">
            <a:avLst/>
          </a:prstGeom>
          <a:noFill/>
        </p:spPr>
        <p:txBody>
          <a:bodyPr wrap="square" rtlCol="0">
            <a:spAutoFit/>
          </a:bodyPr>
          <a:lstStyle/>
          <a:p>
            <a:endParaRPr lang="en-US" dirty="0">
              <a:solidFill>
                <a:prstClr val="black"/>
              </a:solidFill>
            </a:endParaRPr>
          </a:p>
        </p:txBody>
      </p:sp>
      <p:sp>
        <p:nvSpPr>
          <p:cNvPr id="9" name="Rectangle 3"/>
          <p:cNvSpPr>
            <a:spLocks noChangeArrowheads="1"/>
          </p:cNvSpPr>
          <p:nvPr/>
        </p:nvSpPr>
        <p:spPr bwMode="auto">
          <a:xfrm>
            <a:off x="112712" y="1543050"/>
            <a:ext cx="8878888" cy="1112044"/>
          </a:xfrm>
          <a:prstGeom prst="rect">
            <a:avLst/>
          </a:prstGeom>
          <a:solidFill>
            <a:schemeClr val="accent5">
              <a:lumMod val="75000"/>
              <a:alpha val="34000"/>
            </a:schemeClr>
          </a:solidFill>
          <a:ln>
            <a:noFill/>
          </a:ln>
          <a:effectLst/>
        </p:spPr>
        <p:txBody>
          <a:bodyPr vert="horz" wrap="square" lIns="36576" tIns="36576" rIns="36576" bIns="36576" numCol="1" anchor="t" anchorCtr="0" compatLnSpc="1">
            <a:prstTxWarp prst="textNoShape">
              <a:avLst/>
            </a:prstTxWarp>
          </a:bodyPr>
          <a:lstStyle/>
          <a:p>
            <a:endParaRPr lang="en-US"/>
          </a:p>
        </p:txBody>
      </p:sp>
      <p:sp>
        <p:nvSpPr>
          <p:cNvPr id="10" name="Text Box 14"/>
          <p:cNvSpPr txBox="1">
            <a:spLocks noChangeArrowheads="1"/>
          </p:cNvSpPr>
          <p:nvPr/>
        </p:nvSpPr>
        <p:spPr bwMode="auto">
          <a:xfrm>
            <a:off x="1295400" y="4673278"/>
            <a:ext cx="7772398" cy="4024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FFFFF"/>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smtClean="0">
                <a:ln>
                  <a:noFill/>
                </a:ln>
                <a:solidFill>
                  <a:srgbClr val="000000"/>
                </a:solidFill>
                <a:effectLst/>
                <a:latin typeface="Calibri" pitchFamily="34" charset="0"/>
                <a:cs typeface="Arial" pitchFamily="34" charset="0"/>
              </a:rPr>
              <a:t>This workforce solution is 100% funded by a grant awarded by the U.S. Department of Labor, Employment and Training Administration, TAACCCT grant agreement # TC-22505-11-60-A-25.The solution was created by the grantee and does not necessarily reflect the official position of the U.S. Department of Labor. The Department of Labor makes no guarantees, warranties, or assurances of any kind, express or implied, with respect to such information, including any information on linked sites and including, but not limited to, accuracy of the information or its completeness, timeliness, usefulness, adequacy, continued availability, or ownership. Massachusetts Community Colleges are equal opportunity employers. Adaptive equipment available upon request for persons with disabilities.</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Text Box 15"/>
          <p:cNvSpPr txBox="1">
            <a:spLocks noChangeArrowheads="1"/>
          </p:cNvSpPr>
          <p:nvPr/>
        </p:nvSpPr>
        <p:spPr bwMode="auto">
          <a:xfrm>
            <a:off x="1577716" y="4519425"/>
            <a:ext cx="4419600" cy="1357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FFFFF"/>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dirty="0" smtClean="0">
                <a:ln>
                  <a:noFill/>
                </a:ln>
                <a:solidFill>
                  <a:srgbClr val="000000"/>
                </a:solidFill>
                <a:effectLst/>
                <a:latin typeface="Calibri" pitchFamily="34" charset="0"/>
                <a:cs typeface="Arial" pitchFamily="34" charset="0"/>
              </a:rPr>
              <a:t>This work is licensed under a Creative Commons 3.0 License </a:t>
            </a:r>
            <a:r>
              <a:rPr kumimoji="0" lang="en-US" altLang="en-US" sz="600" b="0" i="0" u="sng" strike="noStrike" cap="none" normalizeH="0" baseline="0" dirty="0" smtClean="0">
                <a:ln>
                  <a:noFill/>
                </a:ln>
                <a:solidFill>
                  <a:srgbClr val="000000"/>
                </a:solidFill>
                <a:effectLst/>
                <a:latin typeface="Calibri" pitchFamily="34" charset="0"/>
                <a:cs typeface="Arial" pitchFamily="34" charset="0"/>
              </a:rPr>
              <a:t>http://creativecommons.org/licenses/by/3.0</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40" name="Picture 1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712" y="4561268"/>
            <a:ext cx="1066800" cy="5321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FFFFF"/>
                  </a:outerShdw>
                </a:effectLst>
              </a14:hiddenEffects>
            </a:ext>
          </a:extLst>
        </p:spPr>
      </p:pic>
      <p:pic>
        <p:nvPicPr>
          <p:cNvPr id="1041" name="Picture 1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331520" y="4561268"/>
            <a:ext cx="194048" cy="520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FFFFF"/>
                  </a:outerShdw>
                </a:effectLst>
              </a14:hiddenEffects>
            </a:ext>
          </a:extLst>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79512" y="1543050"/>
            <a:ext cx="6745288" cy="1112044"/>
          </a:xfrm>
          <a:prstGeom prst="rect">
            <a:avLst/>
          </a:prstGeom>
        </p:spPr>
      </p:pic>
    </p:spTree>
    <p:extLst>
      <p:ext uri="{BB962C8B-B14F-4D97-AF65-F5344CB8AC3E}">
        <p14:creationId xmlns:p14="http://schemas.microsoft.com/office/powerpoint/2010/main" val="35675011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2"/>
        <p:cNvGrpSpPr/>
        <p:nvPr/>
      </p:nvGrpSpPr>
      <p:grpSpPr>
        <a:xfrm>
          <a:off x="0" y="0"/>
          <a:ext cx="0" cy="0"/>
          <a:chOff x="0" y="0"/>
          <a:chExt cx="0" cy="0"/>
        </a:xfrm>
      </p:grpSpPr>
      <p:sp>
        <p:nvSpPr>
          <p:cNvPr id="23" name="Shape 23"/>
          <p:cNvSpPr/>
          <p:nvPr/>
        </p:nvSpPr>
        <p:spPr>
          <a:xfrm>
            <a:off x="0" y="0"/>
            <a:ext cx="9144000" cy="2743199"/>
          </a:xfrm>
          <a:prstGeom prst="rect">
            <a:avLst/>
          </a:prstGeom>
          <a:solidFill>
            <a:srgbClr val="76A5AF"/>
          </a:solidFill>
          <a:ln>
            <a:noFill/>
          </a:ln>
        </p:spPr>
        <p:txBody>
          <a:bodyPr lIns="91425" tIns="91425" rIns="91425" bIns="91425" anchor="ctr" anchorCtr="0">
            <a:spAutoFit/>
          </a:bodyPr>
          <a:lstStyle/>
          <a:p>
            <a:pPr>
              <a:spcBef>
                <a:spcPts val="0"/>
              </a:spcBef>
              <a:buNone/>
            </a:pPr>
            <a:endParaRPr/>
          </a:p>
        </p:txBody>
      </p:sp>
      <p:sp>
        <p:nvSpPr>
          <p:cNvPr id="24" name="Shape 24"/>
          <p:cNvSpPr txBox="1">
            <a:spLocks noGrp="1"/>
          </p:cNvSpPr>
          <p:nvPr>
            <p:ph type="ctrTitle"/>
          </p:nvPr>
        </p:nvSpPr>
        <p:spPr>
          <a:xfrm>
            <a:off x="762000" y="1450569"/>
            <a:ext cx="7619999" cy="1292631"/>
          </a:xfrm>
          <a:prstGeom prst="rect">
            <a:avLst/>
          </a:prstGeom>
        </p:spPr>
        <p:txBody>
          <a:bodyPr lIns="91425" tIns="91425" rIns="91425" bIns="91425" anchor="b" anchorCtr="0">
            <a:spAutoFit/>
          </a:bodyPr>
          <a:lstStyle/>
          <a:p>
            <a:pPr rtl="0">
              <a:spcBef>
                <a:spcPts val="0"/>
              </a:spcBef>
              <a:buNone/>
            </a:pPr>
            <a:r>
              <a:rPr lang="en" sz="3600" dirty="0" smtClean="0">
                <a:solidFill>
                  <a:schemeClr val="lt1"/>
                </a:solidFill>
              </a:rPr>
              <a:t>Data </a:t>
            </a:r>
            <a:r>
              <a:rPr lang="en" sz="3600" dirty="0">
                <a:solidFill>
                  <a:schemeClr val="lt1"/>
                </a:solidFill>
              </a:rPr>
              <a:t>Bus </a:t>
            </a:r>
            <a:r>
              <a:rPr lang="en" sz="3600" dirty="0" smtClean="0">
                <a:solidFill>
                  <a:schemeClr val="lt1"/>
                </a:solidFill>
              </a:rPr>
              <a:t>P</a:t>
            </a:r>
            <a:r>
              <a:rPr lang="en-US" sz="3600" dirty="0" smtClean="0">
                <a:solidFill>
                  <a:schemeClr val="lt1"/>
                </a:solidFill>
              </a:rPr>
              <a:t>roof of Concept</a:t>
            </a:r>
            <a:endParaRPr lang="en" sz="3600" dirty="0">
              <a:solidFill>
                <a:schemeClr val="lt1"/>
              </a:solidFill>
            </a:endParaRPr>
          </a:p>
          <a:p>
            <a:pPr>
              <a:spcBef>
                <a:spcPts val="0"/>
              </a:spcBef>
              <a:buNone/>
            </a:pPr>
            <a:r>
              <a:rPr lang="en" sz="3600" dirty="0">
                <a:solidFill>
                  <a:schemeClr val="lt1"/>
                </a:solidFill>
              </a:rPr>
              <a:t>Briefing and Demonstration</a:t>
            </a:r>
          </a:p>
        </p:txBody>
      </p:sp>
      <p:sp>
        <p:nvSpPr>
          <p:cNvPr id="25" name="Shape 25"/>
          <p:cNvSpPr txBox="1">
            <a:spLocks noGrp="1"/>
          </p:cNvSpPr>
          <p:nvPr>
            <p:ph type="subTitle" idx="1"/>
          </p:nvPr>
        </p:nvSpPr>
        <p:spPr>
          <a:xfrm>
            <a:off x="762000" y="2895600"/>
            <a:ext cx="7619999" cy="704009"/>
          </a:xfrm>
          <a:prstGeom prst="rect">
            <a:avLst/>
          </a:prstGeom>
        </p:spPr>
        <p:txBody>
          <a:bodyPr lIns="91425" tIns="91425" rIns="91425" bIns="91425" anchor="t" anchorCtr="0">
            <a:spAutoFit/>
          </a:bodyPr>
          <a:lstStyle/>
          <a:p>
            <a:pPr rtl="0">
              <a:lnSpc>
                <a:spcPct val="115000"/>
              </a:lnSpc>
              <a:spcBef>
                <a:spcPts val="0"/>
              </a:spcBef>
              <a:buNone/>
            </a:pPr>
            <a:r>
              <a:rPr lang="en" dirty="0"/>
              <a:t>Jeff Merriman, </a:t>
            </a:r>
            <a:r>
              <a:rPr lang="en-US" dirty="0" smtClean="0"/>
              <a:t>(Norm Wright)</a:t>
            </a:r>
            <a:endParaRPr lang="en" dirty="0"/>
          </a:p>
        </p:txBody>
      </p:sp>
      <p:sp>
        <p:nvSpPr>
          <p:cNvPr id="26" name="Shape 26"/>
          <p:cNvSpPr txBox="1"/>
          <p:nvPr/>
        </p:nvSpPr>
        <p:spPr>
          <a:xfrm>
            <a:off x="762000" y="4191000"/>
            <a:ext cx="7619999" cy="427010"/>
          </a:xfrm>
          <a:prstGeom prst="rect">
            <a:avLst/>
          </a:prstGeom>
          <a:noFill/>
          <a:ln>
            <a:noFill/>
          </a:ln>
        </p:spPr>
        <p:txBody>
          <a:bodyPr lIns="91425" tIns="91425" rIns="91425" bIns="91425" anchor="t" anchorCtr="0">
            <a:spAutoFit/>
          </a:bodyPr>
          <a:lstStyle/>
          <a:p>
            <a:pPr algn="ctr">
              <a:lnSpc>
                <a:spcPct val="115000"/>
              </a:lnSpc>
              <a:spcBef>
                <a:spcPts val="0"/>
              </a:spcBef>
              <a:buNone/>
            </a:pPr>
            <a:r>
              <a:rPr lang="en" dirty="0">
                <a:solidFill>
                  <a:srgbClr val="6D6D6D"/>
                </a:solidFill>
              </a:rPr>
              <a:t>August </a:t>
            </a:r>
            <a:r>
              <a:rPr lang="en-US" dirty="0" smtClean="0">
                <a:solidFill>
                  <a:srgbClr val="6D6D6D"/>
                </a:solidFill>
              </a:rPr>
              <a:t>20</a:t>
            </a:r>
            <a:r>
              <a:rPr lang="en" dirty="0" smtClean="0">
                <a:solidFill>
                  <a:srgbClr val="6D6D6D"/>
                </a:solidFill>
              </a:rPr>
              <a:t>th</a:t>
            </a:r>
            <a:endParaRPr lang="en" dirty="0">
              <a:solidFill>
                <a:srgbClr val="6D6D6D"/>
              </a:solidFill>
            </a:endParaRPr>
          </a:p>
        </p:txBody>
      </p:sp>
      <p:sp>
        <p:nvSpPr>
          <p:cNvPr id="27" name="Shape 27"/>
          <p:cNvSpPr/>
          <p:nvPr/>
        </p:nvSpPr>
        <p:spPr>
          <a:xfrm>
            <a:off x="-6050" y="5018050"/>
            <a:ext cx="9144299" cy="122400"/>
          </a:xfrm>
          <a:prstGeom prst="rect">
            <a:avLst/>
          </a:prstGeom>
          <a:solidFill>
            <a:srgbClr val="990000"/>
          </a:solidFill>
          <a:ln>
            <a:noFill/>
          </a:ln>
        </p:spPr>
        <p:txBody>
          <a:bodyPr lIns="91425" tIns="91425" rIns="91425" bIns="91425" anchor="ctr" anchorCtr="0">
            <a:spAutoFit/>
          </a:bodyPr>
          <a:lstStyle/>
          <a:p>
            <a:pPr lvl="0" rtl="0">
              <a:spcBef>
                <a:spcPts val="0"/>
              </a:spcBef>
              <a:buNone/>
            </a:pPr>
            <a:endParaRPr/>
          </a:p>
        </p:txBody>
      </p:sp>
      <p:pic>
        <p:nvPicPr>
          <p:cNvPr id="28" name="Shape 28"/>
          <p:cNvPicPr preferRelativeResize="0"/>
          <p:nvPr/>
        </p:nvPicPr>
        <p:blipFill>
          <a:blip r:embed="rId3">
            <a:alphaModFix/>
          </a:blip>
          <a:stretch>
            <a:fillRect/>
          </a:stretch>
        </p:blipFill>
        <p:spPr>
          <a:xfrm>
            <a:off x="713575" y="2959443"/>
            <a:ext cx="917050" cy="563999"/>
          </a:xfrm>
          <a:prstGeom prst="rect">
            <a:avLst/>
          </a:prstGeom>
          <a:noFill/>
          <a:ln>
            <a:noFill/>
          </a:ln>
        </p:spPr>
      </p:pic>
      <p:pic>
        <p:nvPicPr>
          <p:cNvPr id="29" name="Shape 29"/>
          <p:cNvPicPr preferRelativeResize="0"/>
          <p:nvPr/>
        </p:nvPicPr>
        <p:blipFill>
          <a:blip r:embed="rId4">
            <a:alphaModFix/>
          </a:blip>
          <a:stretch>
            <a:fillRect/>
          </a:stretch>
        </p:blipFill>
        <p:spPr>
          <a:xfrm>
            <a:off x="615712" y="3599609"/>
            <a:ext cx="1030899" cy="606424"/>
          </a:xfrm>
          <a:prstGeom prst="rect">
            <a:avLst/>
          </a:prstGeom>
          <a:noFill/>
          <a:ln>
            <a:noFill/>
          </a:ln>
        </p:spPr>
      </p:pic>
      <p:pic>
        <p:nvPicPr>
          <p:cNvPr id="30" name="Shape 30"/>
          <p:cNvPicPr preferRelativeResize="0"/>
          <p:nvPr/>
        </p:nvPicPr>
        <p:blipFill>
          <a:blip r:embed="rId5">
            <a:alphaModFix/>
          </a:blip>
          <a:stretch>
            <a:fillRect/>
          </a:stretch>
        </p:blipFill>
        <p:spPr>
          <a:xfrm>
            <a:off x="1131162" y="-12"/>
            <a:ext cx="7019925" cy="1381125"/>
          </a:xfrm>
          <a:prstGeom prst="rect">
            <a:avLst/>
          </a:prstGeom>
          <a:noFill/>
          <a:ln>
            <a:noFill/>
          </a:ln>
        </p:spPr>
      </p:pic>
    </p:spTree>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4"/>
        <p:cNvGrpSpPr/>
        <p:nvPr/>
      </p:nvGrpSpPr>
      <p:grpSpPr>
        <a:xfrm>
          <a:off x="0" y="0"/>
          <a:ext cx="0" cy="0"/>
          <a:chOff x="0" y="0"/>
          <a:chExt cx="0" cy="0"/>
        </a:xfrm>
      </p:grpSpPr>
      <p:sp>
        <p:nvSpPr>
          <p:cNvPr id="35" name="Shape 35"/>
          <p:cNvSpPr/>
          <p:nvPr/>
        </p:nvSpPr>
        <p:spPr>
          <a:xfrm>
            <a:off x="0" y="0"/>
            <a:ext cx="9144000" cy="1050599"/>
          </a:xfrm>
          <a:prstGeom prst="rect">
            <a:avLst/>
          </a:prstGeom>
          <a:solidFill>
            <a:srgbClr val="76A5AF"/>
          </a:solidFill>
          <a:ln>
            <a:noFill/>
          </a:ln>
        </p:spPr>
        <p:txBody>
          <a:bodyPr lIns="91425" tIns="91425" rIns="91425" bIns="91425" anchor="ctr" anchorCtr="0">
            <a:spAutoFit/>
          </a:bodyPr>
          <a:lstStyle/>
          <a:p>
            <a:pPr>
              <a:spcBef>
                <a:spcPts val="0"/>
              </a:spcBef>
              <a:buNone/>
            </a:pPr>
            <a:endParaRPr/>
          </a:p>
        </p:txBody>
      </p:sp>
      <p:sp>
        <p:nvSpPr>
          <p:cNvPr id="36" name="Shape 36"/>
          <p:cNvSpPr txBox="1">
            <a:spLocks noGrp="1"/>
          </p:cNvSpPr>
          <p:nvPr>
            <p:ph type="body" idx="1"/>
          </p:nvPr>
        </p:nvSpPr>
        <p:spPr>
          <a:xfrm>
            <a:off x="762000" y="1143000"/>
            <a:ext cx="7619999" cy="2022318"/>
          </a:xfrm>
          <a:prstGeom prst="rect">
            <a:avLst/>
          </a:prstGeom>
        </p:spPr>
        <p:txBody>
          <a:bodyPr lIns="91425" tIns="91425" rIns="91425" bIns="91425" anchor="t" anchorCtr="0">
            <a:spAutoFit/>
          </a:bodyPr>
          <a:lstStyle/>
          <a:p>
            <a:pPr marL="457200" lvl="0" indent="-419100" rtl="0">
              <a:lnSpc>
                <a:spcPct val="115000"/>
              </a:lnSpc>
              <a:spcBef>
                <a:spcPts val="0"/>
              </a:spcBef>
              <a:spcAft>
                <a:spcPts val="1000"/>
              </a:spcAft>
              <a:buClr>
                <a:srgbClr val="6D6D6D"/>
              </a:buClr>
              <a:buSzPct val="100000"/>
              <a:buFont typeface="Arial"/>
              <a:buChar char="●"/>
            </a:pPr>
            <a:r>
              <a:rPr lang="en-US" dirty="0" smtClean="0">
                <a:solidFill>
                  <a:srgbClr val="6D6D6D"/>
                </a:solidFill>
              </a:rPr>
              <a:t>Overview and </a:t>
            </a:r>
            <a:r>
              <a:rPr lang="en" dirty="0" smtClean="0">
                <a:solidFill>
                  <a:srgbClr val="6D6D6D"/>
                </a:solidFill>
              </a:rPr>
              <a:t>Demonstration</a:t>
            </a:r>
            <a:endParaRPr lang="en" dirty="0">
              <a:solidFill>
                <a:srgbClr val="6D6D6D"/>
              </a:solidFill>
            </a:endParaRPr>
          </a:p>
          <a:p>
            <a:pPr marL="457200" lvl="0" indent="-419100" rtl="0">
              <a:lnSpc>
                <a:spcPct val="115000"/>
              </a:lnSpc>
              <a:spcBef>
                <a:spcPts val="0"/>
              </a:spcBef>
              <a:spcAft>
                <a:spcPts val="1000"/>
              </a:spcAft>
              <a:buClr>
                <a:srgbClr val="6D6D6D"/>
              </a:buClr>
              <a:buSzPct val="100000"/>
              <a:buFont typeface="Arial"/>
              <a:buChar char="●"/>
            </a:pPr>
            <a:r>
              <a:rPr lang="en" dirty="0">
                <a:solidFill>
                  <a:srgbClr val="6D6D6D"/>
                </a:solidFill>
              </a:rPr>
              <a:t>Review the status of the project</a:t>
            </a:r>
          </a:p>
          <a:p>
            <a:pPr marL="457200" lvl="0" indent="-419100" rtl="0">
              <a:lnSpc>
                <a:spcPct val="115000"/>
              </a:lnSpc>
              <a:spcBef>
                <a:spcPts val="0"/>
              </a:spcBef>
              <a:buClr>
                <a:srgbClr val="6D6D6D"/>
              </a:buClr>
              <a:buSzPct val="100000"/>
              <a:buFont typeface="Arial"/>
              <a:buChar char="●"/>
            </a:pPr>
            <a:r>
              <a:rPr lang="en" dirty="0">
                <a:solidFill>
                  <a:srgbClr val="6D6D6D"/>
                </a:solidFill>
              </a:rPr>
              <a:t>Next Steps</a:t>
            </a:r>
          </a:p>
        </p:txBody>
      </p:sp>
      <p:sp>
        <p:nvSpPr>
          <p:cNvPr id="37" name="Shape 37"/>
          <p:cNvSpPr txBox="1">
            <a:spLocks noGrp="1"/>
          </p:cNvSpPr>
          <p:nvPr>
            <p:ph type="title"/>
          </p:nvPr>
        </p:nvSpPr>
        <p:spPr>
          <a:xfrm>
            <a:off x="762000" y="251966"/>
            <a:ext cx="7619999" cy="738633"/>
          </a:xfrm>
          <a:prstGeom prst="rect">
            <a:avLst/>
          </a:prstGeom>
        </p:spPr>
        <p:txBody>
          <a:bodyPr lIns="91425" tIns="91425" rIns="91425" bIns="91425" anchor="b" anchorCtr="0">
            <a:spAutoFit/>
          </a:bodyPr>
          <a:lstStyle/>
          <a:p>
            <a:pPr lvl="0" rtl="0">
              <a:spcBef>
                <a:spcPts val="0"/>
              </a:spcBef>
              <a:spcAft>
                <a:spcPts val="0"/>
              </a:spcAft>
              <a:buNone/>
            </a:pPr>
            <a:r>
              <a:rPr lang="en-US" dirty="0" smtClean="0">
                <a:solidFill>
                  <a:schemeClr val="lt1"/>
                </a:solidFill>
              </a:rPr>
              <a:t>Data Bus POC Presentation</a:t>
            </a:r>
            <a:endParaRPr lang="en" dirty="0">
              <a:solidFill>
                <a:schemeClr val="lt1"/>
              </a:solidFill>
            </a:endParaRPr>
          </a:p>
        </p:txBody>
      </p:sp>
      <p:sp>
        <p:nvSpPr>
          <p:cNvPr id="38" name="Shape 38"/>
          <p:cNvSpPr/>
          <p:nvPr/>
        </p:nvSpPr>
        <p:spPr>
          <a:xfrm>
            <a:off x="-6050" y="5018050"/>
            <a:ext cx="9144299" cy="122400"/>
          </a:xfrm>
          <a:prstGeom prst="rect">
            <a:avLst/>
          </a:prstGeom>
          <a:solidFill>
            <a:srgbClr val="990000"/>
          </a:solidFill>
          <a:ln>
            <a:noFill/>
          </a:ln>
        </p:spPr>
        <p:txBody>
          <a:bodyPr lIns="91425" tIns="91425" rIns="91425" bIns="91425" anchor="ctr" anchorCtr="0">
            <a:spAutoFit/>
          </a:bodyPr>
          <a:lstStyle/>
          <a:p>
            <a:pPr lvl="0" rtl="0">
              <a:spcBef>
                <a:spcPts val="0"/>
              </a:spcBef>
              <a:buNone/>
            </a:pPr>
            <a:endParaRPr/>
          </a:p>
        </p:txBody>
      </p:sp>
    </p:spTree>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2"/>
        <p:cNvGrpSpPr/>
        <p:nvPr/>
      </p:nvGrpSpPr>
      <p:grpSpPr>
        <a:xfrm>
          <a:off x="0" y="0"/>
          <a:ext cx="0" cy="0"/>
          <a:chOff x="0" y="0"/>
          <a:chExt cx="0" cy="0"/>
        </a:xfrm>
      </p:grpSpPr>
      <p:sp>
        <p:nvSpPr>
          <p:cNvPr id="43" name="Shape 43"/>
          <p:cNvSpPr/>
          <p:nvPr/>
        </p:nvSpPr>
        <p:spPr>
          <a:xfrm>
            <a:off x="0" y="0"/>
            <a:ext cx="9144000" cy="1050599"/>
          </a:xfrm>
          <a:prstGeom prst="rect">
            <a:avLst/>
          </a:prstGeom>
          <a:solidFill>
            <a:srgbClr val="76A5AF"/>
          </a:solidFill>
          <a:ln>
            <a:noFill/>
          </a:ln>
        </p:spPr>
        <p:txBody>
          <a:bodyPr lIns="91425" tIns="91425" rIns="91425" bIns="91425" anchor="ctr" anchorCtr="0">
            <a:spAutoFit/>
          </a:bodyPr>
          <a:lstStyle/>
          <a:p>
            <a:pPr>
              <a:spcBef>
                <a:spcPts val="0"/>
              </a:spcBef>
              <a:buNone/>
            </a:pPr>
            <a:endParaRPr/>
          </a:p>
        </p:txBody>
      </p:sp>
      <p:sp>
        <p:nvSpPr>
          <p:cNvPr id="44" name="Shape 44"/>
          <p:cNvSpPr txBox="1">
            <a:spLocks noGrp="1"/>
          </p:cNvSpPr>
          <p:nvPr>
            <p:ph type="title"/>
          </p:nvPr>
        </p:nvSpPr>
        <p:spPr>
          <a:xfrm>
            <a:off x="762000" y="251966"/>
            <a:ext cx="7619999" cy="738633"/>
          </a:xfrm>
          <a:prstGeom prst="rect">
            <a:avLst/>
          </a:prstGeom>
        </p:spPr>
        <p:txBody>
          <a:bodyPr lIns="91425" tIns="91425" rIns="91425" bIns="91425" anchor="b" anchorCtr="0">
            <a:spAutoFit/>
          </a:bodyPr>
          <a:lstStyle/>
          <a:p>
            <a:pPr lvl="0" rtl="0">
              <a:spcBef>
                <a:spcPts val="0"/>
              </a:spcBef>
              <a:spcAft>
                <a:spcPts val="0"/>
              </a:spcAft>
              <a:buNone/>
            </a:pPr>
            <a:r>
              <a:rPr lang="en" dirty="0" smtClean="0">
                <a:solidFill>
                  <a:schemeClr val="lt1"/>
                </a:solidFill>
              </a:rPr>
              <a:t>Bus</a:t>
            </a:r>
            <a:r>
              <a:rPr lang="en-US" dirty="0" smtClean="0">
                <a:solidFill>
                  <a:schemeClr val="lt1"/>
                </a:solidFill>
              </a:rPr>
              <a:t> Architecture Overview</a:t>
            </a:r>
            <a:endParaRPr lang="en" dirty="0">
              <a:solidFill>
                <a:schemeClr val="lt1"/>
              </a:solidFill>
            </a:endParaRPr>
          </a:p>
        </p:txBody>
      </p:sp>
      <p:sp>
        <p:nvSpPr>
          <p:cNvPr id="45" name="Shape 45"/>
          <p:cNvSpPr/>
          <p:nvPr/>
        </p:nvSpPr>
        <p:spPr>
          <a:xfrm>
            <a:off x="-6050" y="5018050"/>
            <a:ext cx="9144299" cy="122400"/>
          </a:xfrm>
          <a:prstGeom prst="rect">
            <a:avLst/>
          </a:prstGeom>
          <a:solidFill>
            <a:srgbClr val="990000"/>
          </a:solidFill>
          <a:ln>
            <a:noFill/>
          </a:ln>
        </p:spPr>
        <p:txBody>
          <a:bodyPr lIns="91425" tIns="91425" rIns="91425" bIns="91425" anchor="ctr" anchorCtr="0">
            <a:spAutoFit/>
          </a:bodyPr>
          <a:lstStyle/>
          <a:p>
            <a:pPr lvl="0" rtl="0">
              <a:spcBef>
                <a:spcPts val="0"/>
              </a:spcBef>
              <a:buNone/>
            </a:pPr>
            <a:endParaRPr/>
          </a:p>
        </p:txBody>
      </p:sp>
      <p:sp>
        <p:nvSpPr>
          <p:cNvPr id="47" name="Shape 47"/>
          <p:cNvSpPr/>
          <p:nvPr/>
        </p:nvSpPr>
        <p:spPr>
          <a:xfrm>
            <a:off x="449544" y="2895600"/>
            <a:ext cx="4274855" cy="533399"/>
          </a:xfrm>
          <a:prstGeom prst="leftArrow">
            <a:avLst>
              <a:gd name="adj1" fmla="val 50000"/>
              <a:gd name="adj2" fmla="val 50000"/>
            </a:avLst>
          </a:prstGeom>
          <a:solidFill>
            <a:srgbClr val="990000"/>
          </a:solidFill>
          <a:ln>
            <a:noFill/>
          </a:ln>
        </p:spPr>
        <p:txBody>
          <a:bodyPr wrap="square" lIns="91425" tIns="91425" rIns="91425" bIns="91425" anchor="ctr" anchorCtr="0">
            <a:spAutoFit/>
          </a:bodyPr>
          <a:lstStyle/>
          <a:p>
            <a:pPr lvl="0" rtl="0">
              <a:spcBef>
                <a:spcPts val="0"/>
              </a:spcBef>
              <a:buNone/>
            </a:pPr>
            <a:endParaRPr/>
          </a:p>
        </p:txBody>
      </p:sp>
      <p:sp>
        <p:nvSpPr>
          <p:cNvPr id="48" name="Shape 48"/>
          <p:cNvSpPr/>
          <p:nvPr/>
        </p:nvSpPr>
        <p:spPr>
          <a:xfrm>
            <a:off x="4572000" y="2895600"/>
            <a:ext cx="4317727" cy="533399"/>
          </a:xfrm>
          <a:prstGeom prst="rightArrow">
            <a:avLst>
              <a:gd name="adj1" fmla="val 50000"/>
              <a:gd name="adj2" fmla="val 50000"/>
            </a:avLst>
          </a:prstGeom>
          <a:solidFill>
            <a:srgbClr val="990000"/>
          </a:solidFill>
          <a:ln>
            <a:noFill/>
          </a:ln>
        </p:spPr>
        <p:txBody>
          <a:bodyPr wrap="square" lIns="91425" tIns="91425" rIns="91425" bIns="91425" anchor="ctr" anchorCtr="0">
            <a:spAutoFit/>
          </a:bodyPr>
          <a:lstStyle/>
          <a:p>
            <a:pPr lvl="0" rtl="0">
              <a:spcBef>
                <a:spcPts val="0"/>
              </a:spcBef>
              <a:buNone/>
            </a:pPr>
            <a:endParaRPr/>
          </a:p>
        </p:txBody>
      </p:sp>
      <p:sp>
        <p:nvSpPr>
          <p:cNvPr id="49" name="Shape 49"/>
          <p:cNvSpPr txBox="1"/>
          <p:nvPr/>
        </p:nvSpPr>
        <p:spPr>
          <a:xfrm>
            <a:off x="713445" y="2514600"/>
            <a:ext cx="1219199" cy="523190"/>
          </a:xfrm>
          <a:prstGeom prst="rect">
            <a:avLst/>
          </a:prstGeom>
          <a:noFill/>
          <a:ln>
            <a:noFill/>
          </a:ln>
        </p:spPr>
        <p:txBody>
          <a:bodyPr lIns="91425" tIns="91425" rIns="91425" bIns="91425" anchor="t" anchorCtr="0">
            <a:spAutoFit/>
          </a:bodyPr>
          <a:lstStyle/>
          <a:p>
            <a:pPr lvl="0" rtl="0">
              <a:spcBef>
                <a:spcPts val="0"/>
              </a:spcBef>
              <a:buNone/>
            </a:pPr>
            <a:r>
              <a:rPr lang="en" sz="1100" b="1" dirty="0">
                <a:solidFill>
                  <a:srgbClr val="990000"/>
                </a:solidFill>
              </a:rPr>
              <a:t>Real Time Data </a:t>
            </a:r>
            <a:r>
              <a:rPr lang="en" sz="1100" b="1" dirty="0" smtClean="0">
                <a:solidFill>
                  <a:srgbClr val="990000"/>
                </a:solidFill>
              </a:rPr>
              <a:t>Exchange</a:t>
            </a:r>
            <a:endParaRPr lang="en" sz="1100" b="1" dirty="0">
              <a:solidFill>
                <a:srgbClr val="990000"/>
              </a:solidFill>
            </a:endParaRPr>
          </a:p>
        </p:txBody>
      </p:sp>
      <p:sp>
        <p:nvSpPr>
          <p:cNvPr id="51" name="Shape 51"/>
          <p:cNvSpPr txBox="1"/>
          <p:nvPr/>
        </p:nvSpPr>
        <p:spPr>
          <a:xfrm>
            <a:off x="1219200" y="3034625"/>
            <a:ext cx="6858000" cy="258299"/>
          </a:xfrm>
          <a:prstGeom prst="rect">
            <a:avLst/>
          </a:prstGeom>
          <a:noFill/>
          <a:ln>
            <a:noFill/>
          </a:ln>
        </p:spPr>
        <p:txBody>
          <a:bodyPr lIns="91425" tIns="91425" rIns="91425" bIns="91425" anchor="ctr" anchorCtr="0">
            <a:spAutoFit/>
          </a:bodyPr>
          <a:lstStyle/>
          <a:p>
            <a:pPr lvl="0" algn="ctr" rtl="0">
              <a:spcBef>
                <a:spcPts val="0"/>
              </a:spcBef>
              <a:buNone/>
            </a:pPr>
            <a:r>
              <a:rPr lang="en" sz="1000" b="1" dirty="0">
                <a:solidFill>
                  <a:srgbClr val="FFFFFF"/>
                </a:solidFill>
              </a:rPr>
              <a:t>Data Bus</a:t>
            </a:r>
          </a:p>
        </p:txBody>
      </p:sp>
      <p:sp>
        <p:nvSpPr>
          <p:cNvPr id="56" name="Shape 56"/>
          <p:cNvSpPr/>
          <p:nvPr/>
        </p:nvSpPr>
        <p:spPr>
          <a:xfrm>
            <a:off x="6550063" y="4008279"/>
            <a:ext cx="1597927" cy="400079"/>
          </a:xfrm>
          <a:prstGeom prst="rect">
            <a:avLst/>
          </a:prstGeom>
          <a:solidFill>
            <a:srgbClr val="A8D7E1"/>
          </a:solidFill>
          <a:ln>
            <a:noFill/>
          </a:ln>
        </p:spPr>
        <p:txBody>
          <a:bodyPr wrap="square" lIns="91425" tIns="91425" rIns="91425" bIns="91425" anchor="ctr" anchorCtr="0">
            <a:spAutoFit/>
          </a:bodyPr>
          <a:lstStyle/>
          <a:p>
            <a:pPr lvl="0" algn="ctr" rtl="0">
              <a:spcBef>
                <a:spcPts val="0"/>
              </a:spcBef>
              <a:buNone/>
            </a:pPr>
            <a:r>
              <a:rPr lang="en" dirty="0" smtClean="0"/>
              <a:t>Career </a:t>
            </a:r>
            <a:r>
              <a:rPr lang="en" dirty="0"/>
              <a:t>Center 2</a:t>
            </a:r>
          </a:p>
        </p:txBody>
      </p:sp>
      <p:cxnSp>
        <p:nvCxnSpPr>
          <p:cNvPr id="57" name="Shape 57"/>
          <p:cNvCxnSpPr/>
          <p:nvPr/>
        </p:nvCxnSpPr>
        <p:spPr>
          <a:xfrm>
            <a:off x="2847045" y="2514601"/>
            <a:ext cx="0" cy="533399"/>
          </a:xfrm>
          <a:prstGeom prst="straightConnector1">
            <a:avLst/>
          </a:prstGeom>
          <a:noFill/>
          <a:ln w="19050" cap="flat">
            <a:solidFill>
              <a:schemeClr val="dk2"/>
            </a:solidFill>
            <a:prstDash val="solid"/>
            <a:round/>
            <a:headEnd type="none" w="lg" len="lg"/>
            <a:tailEnd type="triangle" w="lg" len="lg"/>
          </a:ln>
        </p:spPr>
      </p:cxnSp>
      <p:cxnSp>
        <p:nvCxnSpPr>
          <p:cNvPr id="58" name="Shape 58"/>
          <p:cNvCxnSpPr/>
          <p:nvPr/>
        </p:nvCxnSpPr>
        <p:spPr>
          <a:xfrm>
            <a:off x="1914385" y="3291341"/>
            <a:ext cx="0" cy="533399"/>
          </a:xfrm>
          <a:prstGeom prst="straightConnector1">
            <a:avLst/>
          </a:prstGeom>
          <a:noFill/>
          <a:ln w="19050" cap="flat">
            <a:solidFill>
              <a:schemeClr val="dk2"/>
            </a:solidFill>
            <a:prstDash val="solid"/>
            <a:round/>
            <a:headEnd type="none" w="lg" len="lg"/>
            <a:tailEnd type="triangle" w="lg" len="lg"/>
          </a:ln>
        </p:spPr>
      </p:cxnSp>
      <p:cxnSp>
        <p:nvCxnSpPr>
          <p:cNvPr id="60" name="Shape 60"/>
          <p:cNvCxnSpPr/>
          <p:nvPr/>
        </p:nvCxnSpPr>
        <p:spPr>
          <a:xfrm>
            <a:off x="5306355" y="3276600"/>
            <a:ext cx="0" cy="533399"/>
          </a:xfrm>
          <a:prstGeom prst="straightConnector1">
            <a:avLst/>
          </a:prstGeom>
          <a:noFill/>
          <a:ln w="19050" cap="flat">
            <a:solidFill>
              <a:schemeClr val="dk2"/>
            </a:solidFill>
            <a:prstDash val="solid"/>
            <a:round/>
            <a:headEnd type="none" w="lg" len="lg"/>
            <a:tailEnd type="triangle" w="lg" len="lg"/>
          </a:ln>
        </p:spPr>
      </p:cxnSp>
      <p:cxnSp>
        <p:nvCxnSpPr>
          <p:cNvPr id="61" name="Shape 61"/>
          <p:cNvCxnSpPr/>
          <p:nvPr/>
        </p:nvCxnSpPr>
        <p:spPr>
          <a:xfrm>
            <a:off x="4984686" y="2514600"/>
            <a:ext cx="0" cy="533399"/>
          </a:xfrm>
          <a:prstGeom prst="straightConnector1">
            <a:avLst/>
          </a:prstGeom>
          <a:noFill/>
          <a:ln w="19050" cap="flat">
            <a:solidFill>
              <a:schemeClr val="dk2"/>
            </a:solidFill>
            <a:prstDash val="solid"/>
            <a:round/>
            <a:headEnd type="none" w="lg" len="lg"/>
            <a:tailEnd type="triangle" w="lg" len="lg"/>
          </a:ln>
        </p:spPr>
      </p:cxnSp>
      <p:cxnSp>
        <p:nvCxnSpPr>
          <p:cNvPr id="62" name="Shape 62"/>
          <p:cNvCxnSpPr/>
          <p:nvPr/>
        </p:nvCxnSpPr>
        <p:spPr>
          <a:xfrm>
            <a:off x="7468505" y="3276600"/>
            <a:ext cx="0" cy="533399"/>
          </a:xfrm>
          <a:prstGeom prst="straightConnector1">
            <a:avLst/>
          </a:prstGeom>
          <a:noFill/>
          <a:ln w="19050" cap="flat">
            <a:solidFill>
              <a:schemeClr val="dk2"/>
            </a:solidFill>
            <a:prstDash val="solid"/>
            <a:round/>
            <a:headEnd type="none" w="lg" len="lg"/>
            <a:tailEnd type="triangle" w="lg" len="lg"/>
          </a:ln>
        </p:spPr>
      </p:cxnSp>
      <p:cxnSp>
        <p:nvCxnSpPr>
          <p:cNvPr id="63" name="Shape 63"/>
          <p:cNvCxnSpPr/>
          <p:nvPr/>
        </p:nvCxnSpPr>
        <p:spPr>
          <a:xfrm rot="10800000">
            <a:off x="2618445" y="2514601"/>
            <a:ext cx="0" cy="533399"/>
          </a:xfrm>
          <a:prstGeom prst="straightConnector1">
            <a:avLst/>
          </a:prstGeom>
          <a:noFill/>
          <a:ln w="19050" cap="flat">
            <a:solidFill>
              <a:schemeClr val="dk2"/>
            </a:solidFill>
            <a:prstDash val="solid"/>
            <a:round/>
            <a:headEnd type="none" w="lg" len="lg"/>
            <a:tailEnd type="triangle" w="lg" len="lg"/>
          </a:ln>
        </p:spPr>
      </p:cxnSp>
      <p:cxnSp>
        <p:nvCxnSpPr>
          <p:cNvPr id="65" name="Shape 65"/>
          <p:cNvCxnSpPr/>
          <p:nvPr/>
        </p:nvCxnSpPr>
        <p:spPr>
          <a:xfrm rot="10800000">
            <a:off x="5077755" y="3276600"/>
            <a:ext cx="0" cy="533399"/>
          </a:xfrm>
          <a:prstGeom prst="straightConnector1">
            <a:avLst/>
          </a:prstGeom>
          <a:noFill/>
          <a:ln w="19050" cap="flat">
            <a:solidFill>
              <a:schemeClr val="dk2"/>
            </a:solidFill>
            <a:prstDash val="solid"/>
            <a:round/>
            <a:headEnd type="none" w="lg" len="lg"/>
            <a:tailEnd type="triangle" w="lg" len="lg"/>
          </a:ln>
        </p:spPr>
      </p:cxnSp>
      <p:cxnSp>
        <p:nvCxnSpPr>
          <p:cNvPr id="66" name="Shape 66"/>
          <p:cNvCxnSpPr/>
          <p:nvPr/>
        </p:nvCxnSpPr>
        <p:spPr>
          <a:xfrm rot="10800000">
            <a:off x="1685785" y="3291341"/>
            <a:ext cx="0" cy="533399"/>
          </a:xfrm>
          <a:prstGeom prst="straightConnector1">
            <a:avLst/>
          </a:prstGeom>
          <a:noFill/>
          <a:ln w="19050" cap="flat">
            <a:solidFill>
              <a:schemeClr val="dk2"/>
            </a:solidFill>
            <a:prstDash val="solid"/>
            <a:round/>
            <a:headEnd type="none" w="lg" len="lg"/>
            <a:tailEnd type="triangle" w="lg" len="lg"/>
          </a:ln>
        </p:spPr>
      </p:cxnSp>
      <p:cxnSp>
        <p:nvCxnSpPr>
          <p:cNvPr id="67" name="Shape 67"/>
          <p:cNvCxnSpPr/>
          <p:nvPr/>
        </p:nvCxnSpPr>
        <p:spPr>
          <a:xfrm rot="10800000">
            <a:off x="4756086" y="2514600"/>
            <a:ext cx="0" cy="533399"/>
          </a:xfrm>
          <a:prstGeom prst="straightConnector1">
            <a:avLst/>
          </a:prstGeom>
          <a:noFill/>
          <a:ln w="19050" cap="flat">
            <a:solidFill>
              <a:schemeClr val="dk2"/>
            </a:solidFill>
            <a:prstDash val="solid"/>
            <a:round/>
            <a:headEnd type="none" w="lg" len="lg"/>
            <a:tailEnd type="triangle" w="lg" len="lg"/>
          </a:ln>
        </p:spPr>
      </p:cxnSp>
      <p:cxnSp>
        <p:nvCxnSpPr>
          <p:cNvPr id="68" name="Shape 68"/>
          <p:cNvCxnSpPr/>
          <p:nvPr/>
        </p:nvCxnSpPr>
        <p:spPr>
          <a:xfrm rot="10800000">
            <a:off x="7239905" y="3276600"/>
            <a:ext cx="0" cy="533399"/>
          </a:xfrm>
          <a:prstGeom prst="straightConnector1">
            <a:avLst/>
          </a:prstGeom>
          <a:noFill/>
          <a:ln w="19050" cap="flat">
            <a:solidFill>
              <a:schemeClr val="dk2"/>
            </a:solidFill>
            <a:prstDash val="solid"/>
            <a:round/>
            <a:headEnd type="none" w="lg" len="lg"/>
            <a:tailEnd type="triangle" w="lg" len="lg"/>
          </a:ln>
        </p:spPr>
      </p:cxnSp>
      <p:sp>
        <p:nvSpPr>
          <p:cNvPr id="69" name="Shape 69"/>
          <p:cNvSpPr/>
          <p:nvPr/>
        </p:nvSpPr>
        <p:spPr>
          <a:xfrm>
            <a:off x="1224626" y="4019520"/>
            <a:ext cx="1090144" cy="400079"/>
          </a:xfrm>
          <a:prstGeom prst="rect">
            <a:avLst/>
          </a:prstGeom>
          <a:solidFill>
            <a:srgbClr val="76A5AF"/>
          </a:solidFill>
          <a:ln>
            <a:noFill/>
          </a:ln>
        </p:spPr>
        <p:txBody>
          <a:bodyPr wrap="square" lIns="91425" tIns="91425" rIns="91425" bIns="91425" anchor="ctr" anchorCtr="0">
            <a:spAutoFit/>
          </a:bodyPr>
          <a:lstStyle/>
          <a:p>
            <a:pPr lvl="0" algn="ctr" rtl="0">
              <a:spcBef>
                <a:spcPts val="0"/>
              </a:spcBef>
              <a:buNone/>
            </a:pPr>
            <a:r>
              <a:rPr lang="en-US" dirty="0" smtClean="0"/>
              <a:t>College 2</a:t>
            </a:r>
            <a:endParaRPr lang="en" dirty="0"/>
          </a:p>
        </p:txBody>
      </p:sp>
      <p:sp>
        <p:nvSpPr>
          <p:cNvPr id="31" name="Shape 52"/>
          <p:cNvSpPr/>
          <p:nvPr/>
        </p:nvSpPr>
        <p:spPr>
          <a:xfrm>
            <a:off x="1224626" y="3824740"/>
            <a:ext cx="1090144" cy="135282"/>
          </a:xfrm>
          <a:prstGeom prst="rect">
            <a:avLst/>
          </a:prstGeom>
          <a:solidFill>
            <a:srgbClr val="76A5AF"/>
          </a:solidFill>
          <a:ln>
            <a:noFill/>
          </a:ln>
        </p:spPr>
        <p:txBody>
          <a:bodyPr wrap="square" lIns="91425" tIns="91425" rIns="91425" bIns="91425" anchor="ctr" anchorCtr="0">
            <a:spAutoFit/>
          </a:bodyPr>
          <a:lstStyle/>
          <a:p>
            <a:pPr lvl="0" algn="ctr" rtl="0">
              <a:spcBef>
                <a:spcPts val="0"/>
              </a:spcBef>
              <a:buNone/>
            </a:pPr>
            <a:endParaRPr lang="en" dirty="0"/>
          </a:p>
        </p:txBody>
      </p:sp>
      <p:sp>
        <p:nvSpPr>
          <p:cNvPr id="33" name="Shape 52"/>
          <p:cNvSpPr/>
          <p:nvPr/>
        </p:nvSpPr>
        <p:spPr>
          <a:xfrm>
            <a:off x="2186195" y="2379318"/>
            <a:ext cx="1090144" cy="135282"/>
          </a:xfrm>
          <a:prstGeom prst="rect">
            <a:avLst/>
          </a:prstGeom>
          <a:solidFill>
            <a:srgbClr val="76A5AF"/>
          </a:solidFill>
          <a:ln>
            <a:noFill/>
          </a:ln>
        </p:spPr>
        <p:txBody>
          <a:bodyPr wrap="square" lIns="91425" tIns="91425" rIns="91425" bIns="91425" anchor="ctr" anchorCtr="0">
            <a:spAutoFit/>
          </a:bodyPr>
          <a:lstStyle/>
          <a:p>
            <a:pPr lvl="0" algn="ctr" rtl="0">
              <a:spcBef>
                <a:spcPts val="0"/>
              </a:spcBef>
              <a:buNone/>
            </a:pPr>
            <a:endParaRPr lang="en" dirty="0"/>
          </a:p>
        </p:txBody>
      </p:sp>
      <p:sp>
        <p:nvSpPr>
          <p:cNvPr id="34" name="Shape 69"/>
          <p:cNvSpPr/>
          <p:nvPr/>
        </p:nvSpPr>
        <p:spPr>
          <a:xfrm>
            <a:off x="2186195" y="1924427"/>
            <a:ext cx="1090144" cy="400079"/>
          </a:xfrm>
          <a:prstGeom prst="rect">
            <a:avLst/>
          </a:prstGeom>
          <a:solidFill>
            <a:srgbClr val="76A5AF"/>
          </a:solidFill>
          <a:ln>
            <a:noFill/>
          </a:ln>
        </p:spPr>
        <p:txBody>
          <a:bodyPr wrap="square" lIns="91425" tIns="91425" rIns="91425" bIns="91425" anchor="ctr" anchorCtr="0">
            <a:spAutoFit/>
          </a:bodyPr>
          <a:lstStyle/>
          <a:p>
            <a:pPr lvl="0" algn="ctr" rtl="0">
              <a:spcBef>
                <a:spcPts val="0"/>
              </a:spcBef>
              <a:buNone/>
            </a:pPr>
            <a:r>
              <a:rPr lang="en-US" dirty="0" smtClean="0"/>
              <a:t>College 1</a:t>
            </a:r>
            <a:endParaRPr lang="en" dirty="0"/>
          </a:p>
        </p:txBody>
      </p:sp>
      <p:sp>
        <p:nvSpPr>
          <p:cNvPr id="35" name="Shape 52"/>
          <p:cNvSpPr/>
          <p:nvPr/>
        </p:nvSpPr>
        <p:spPr>
          <a:xfrm>
            <a:off x="4673190" y="3824740"/>
            <a:ext cx="1090144" cy="135282"/>
          </a:xfrm>
          <a:prstGeom prst="rect">
            <a:avLst/>
          </a:prstGeom>
          <a:solidFill>
            <a:srgbClr val="76A5AF"/>
          </a:solidFill>
          <a:ln>
            <a:noFill/>
          </a:ln>
        </p:spPr>
        <p:txBody>
          <a:bodyPr wrap="square" lIns="91425" tIns="91425" rIns="91425" bIns="91425" anchor="ctr" anchorCtr="0">
            <a:spAutoFit/>
          </a:bodyPr>
          <a:lstStyle/>
          <a:p>
            <a:pPr lvl="0" algn="ctr" rtl="0">
              <a:spcBef>
                <a:spcPts val="0"/>
              </a:spcBef>
              <a:buNone/>
            </a:pPr>
            <a:endParaRPr lang="en" dirty="0"/>
          </a:p>
        </p:txBody>
      </p:sp>
      <p:sp>
        <p:nvSpPr>
          <p:cNvPr id="36" name="Shape 69"/>
          <p:cNvSpPr/>
          <p:nvPr/>
        </p:nvSpPr>
        <p:spPr>
          <a:xfrm>
            <a:off x="4673190" y="4019520"/>
            <a:ext cx="1090144" cy="400079"/>
          </a:xfrm>
          <a:prstGeom prst="rect">
            <a:avLst/>
          </a:prstGeom>
          <a:solidFill>
            <a:srgbClr val="76A5AF"/>
          </a:solidFill>
          <a:ln>
            <a:noFill/>
          </a:ln>
        </p:spPr>
        <p:txBody>
          <a:bodyPr wrap="square" lIns="91425" tIns="91425" rIns="91425" bIns="91425" anchor="ctr" anchorCtr="0">
            <a:spAutoFit/>
          </a:bodyPr>
          <a:lstStyle/>
          <a:p>
            <a:pPr lvl="0" algn="ctr" rtl="0">
              <a:spcBef>
                <a:spcPts val="0"/>
              </a:spcBef>
              <a:buNone/>
            </a:pPr>
            <a:r>
              <a:rPr lang="en-US" dirty="0" smtClean="0"/>
              <a:t>College 3</a:t>
            </a:r>
            <a:endParaRPr lang="en" dirty="0"/>
          </a:p>
        </p:txBody>
      </p:sp>
      <p:sp>
        <p:nvSpPr>
          <p:cNvPr id="37" name="Shape 56"/>
          <p:cNvSpPr/>
          <p:nvPr/>
        </p:nvSpPr>
        <p:spPr>
          <a:xfrm>
            <a:off x="6550064" y="3824740"/>
            <a:ext cx="1597926" cy="135282"/>
          </a:xfrm>
          <a:prstGeom prst="rect">
            <a:avLst/>
          </a:prstGeom>
          <a:solidFill>
            <a:srgbClr val="A8D7E1"/>
          </a:solidFill>
          <a:ln>
            <a:noFill/>
          </a:ln>
        </p:spPr>
        <p:txBody>
          <a:bodyPr wrap="square" lIns="91425" tIns="91425" rIns="91425" bIns="91425" anchor="ctr" anchorCtr="0">
            <a:spAutoFit/>
          </a:bodyPr>
          <a:lstStyle/>
          <a:p>
            <a:pPr lvl="0" algn="ctr" rtl="0">
              <a:spcBef>
                <a:spcPts val="0"/>
              </a:spcBef>
              <a:buNone/>
            </a:pPr>
            <a:endParaRPr lang="en" sz="1200" dirty="0"/>
          </a:p>
        </p:txBody>
      </p:sp>
      <p:sp>
        <p:nvSpPr>
          <p:cNvPr id="38" name="Shape 56"/>
          <p:cNvSpPr/>
          <p:nvPr/>
        </p:nvSpPr>
        <p:spPr>
          <a:xfrm>
            <a:off x="4084572" y="2379319"/>
            <a:ext cx="1597926" cy="135282"/>
          </a:xfrm>
          <a:prstGeom prst="rect">
            <a:avLst/>
          </a:prstGeom>
          <a:solidFill>
            <a:srgbClr val="A8D7E1"/>
          </a:solidFill>
          <a:ln>
            <a:noFill/>
          </a:ln>
        </p:spPr>
        <p:txBody>
          <a:bodyPr wrap="square" lIns="91425" tIns="91425" rIns="91425" bIns="91425" anchor="ctr" anchorCtr="0">
            <a:spAutoFit/>
          </a:bodyPr>
          <a:lstStyle/>
          <a:p>
            <a:pPr lvl="0" algn="ctr" rtl="0">
              <a:spcBef>
                <a:spcPts val="0"/>
              </a:spcBef>
              <a:buNone/>
            </a:pPr>
            <a:endParaRPr lang="en" sz="1200" dirty="0"/>
          </a:p>
        </p:txBody>
      </p:sp>
      <p:sp>
        <p:nvSpPr>
          <p:cNvPr id="39" name="Shape 56"/>
          <p:cNvSpPr/>
          <p:nvPr/>
        </p:nvSpPr>
        <p:spPr>
          <a:xfrm>
            <a:off x="4084571" y="1924427"/>
            <a:ext cx="1597927" cy="400079"/>
          </a:xfrm>
          <a:prstGeom prst="rect">
            <a:avLst/>
          </a:prstGeom>
          <a:solidFill>
            <a:srgbClr val="A8D7E1"/>
          </a:solidFill>
          <a:ln>
            <a:noFill/>
          </a:ln>
        </p:spPr>
        <p:txBody>
          <a:bodyPr wrap="square" lIns="91425" tIns="91425" rIns="91425" bIns="91425" anchor="ctr" anchorCtr="0">
            <a:spAutoFit/>
          </a:bodyPr>
          <a:lstStyle/>
          <a:p>
            <a:pPr lvl="0" algn="ctr" rtl="0">
              <a:spcBef>
                <a:spcPts val="0"/>
              </a:spcBef>
              <a:buNone/>
            </a:pPr>
            <a:r>
              <a:rPr lang="en" dirty="0" smtClean="0"/>
              <a:t>Career </a:t>
            </a:r>
            <a:r>
              <a:rPr lang="en" dirty="0"/>
              <a:t>Center </a:t>
            </a:r>
            <a:r>
              <a:rPr lang="en-US" dirty="0" smtClean="0"/>
              <a:t>1</a:t>
            </a:r>
            <a:endParaRPr lang="en" dirty="0"/>
          </a:p>
        </p:txBody>
      </p:sp>
      <p:sp>
        <p:nvSpPr>
          <p:cNvPr id="40" name="Shape 56"/>
          <p:cNvSpPr/>
          <p:nvPr/>
        </p:nvSpPr>
        <p:spPr>
          <a:xfrm>
            <a:off x="3056898" y="4019520"/>
            <a:ext cx="708032" cy="400079"/>
          </a:xfrm>
          <a:prstGeom prst="rect">
            <a:avLst/>
          </a:prstGeom>
          <a:solidFill>
            <a:srgbClr val="A8D7E1"/>
          </a:solidFill>
          <a:ln>
            <a:noFill/>
          </a:ln>
        </p:spPr>
        <p:txBody>
          <a:bodyPr wrap="square" lIns="91425" tIns="91425" rIns="91425" bIns="91425" anchor="ctr" anchorCtr="0">
            <a:spAutoFit/>
          </a:bodyPr>
          <a:lstStyle/>
          <a:p>
            <a:pPr lvl="0" algn="ctr" rtl="0">
              <a:spcBef>
                <a:spcPts val="0"/>
              </a:spcBef>
              <a:buNone/>
            </a:pPr>
            <a:r>
              <a:rPr lang="en-US" dirty="0" smtClean="0"/>
              <a:t>DCS</a:t>
            </a:r>
            <a:endParaRPr lang="en" dirty="0"/>
          </a:p>
        </p:txBody>
      </p:sp>
      <p:sp>
        <p:nvSpPr>
          <p:cNvPr id="41" name="Shape 56"/>
          <p:cNvSpPr/>
          <p:nvPr/>
        </p:nvSpPr>
        <p:spPr>
          <a:xfrm>
            <a:off x="3056898" y="3824740"/>
            <a:ext cx="708032" cy="135282"/>
          </a:xfrm>
          <a:prstGeom prst="rect">
            <a:avLst/>
          </a:prstGeom>
          <a:solidFill>
            <a:srgbClr val="A8D7E1"/>
          </a:solidFill>
          <a:ln>
            <a:noFill/>
          </a:ln>
        </p:spPr>
        <p:txBody>
          <a:bodyPr wrap="square" lIns="91425" tIns="91425" rIns="91425" bIns="91425" anchor="ctr" anchorCtr="0">
            <a:spAutoFit/>
          </a:bodyPr>
          <a:lstStyle/>
          <a:p>
            <a:pPr lvl="0" algn="ctr" rtl="0">
              <a:spcBef>
                <a:spcPts val="0"/>
              </a:spcBef>
              <a:buNone/>
            </a:pPr>
            <a:endParaRPr lang="en" sz="1200" dirty="0"/>
          </a:p>
        </p:txBody>
      </p:sp>
      <p:cxnSp>
        <p:nvCxnSpPr>
          <p:cNvPr id="42" name="Shape 58"/>
          <p:cNvCxnSpPr/>
          <p:nvPr/>
        </p:nvCxnSpPr>
        <p:spPr>
          <a:xfrm>
            <a:off x="3528919" y="3292924"/>
            <a:ext cx="0" cy="533399"/>
          </a:xfrm>
          <a:prstGeom prst="straightConnector1">
            <a:avLst/>
          </a:prstGeom>
          <a:noFill/>
          <a:ln w="19050" cap="flat">
            <a:solidFill>
              <a:schemeClr val="dk2"/>
            </a:solidFill>
            <a:prstDash val="solid"/>
            <a:round/>
            <a:headEnd type="none" w="lg" len="lg"/>
            <a:tailEnd type="triangle" w="lg" len="lg"/>
          </a:ln>
        </p:spPr>
      </p:cxnSp>
      <p:cxnSp>
        <p:nvCxnSpPr>
          <p:cNvPr id="70" name="Shape 66"/>
          <p:cNvCxnSpPr/>
          <p:nvPr/>
        </p:nvCxnSpPr>
        <p:spPr>
          <a:xfrm rot="10800000">
            <a:off x="3300319" y="3292924"/>
            <a:ext cx="0" cy="533399"/>
          </a:xfrm>
          <a:prstGeom prst="straightConnector1">
            <a:avLst/>
          </a:prstGeom>
          <a:noFill/>
          <a:ln w="19050" cap="flat">
            <a:solidFill>
              <a:schemeClr val="dk2"/>
            </a:solidFill>
            <a:prstDash val="solid"/>
            <a:round/>
            <a:headEnd type="none" w="lg" len="lg"/>
            <a:tailEnd type="triangle" w="lg" len="lg"/>
          </a:ln>
        </p:spPr>
      </p:cxnSp>
      <p:sp>
        <p:nvSpPr>
          <p:cNvPr id="72" name="Shape 69"/>
          <p:cNvSpPr/>
          <p:nvPr/>
        </p:nvSpPr>
        <p:spPr>
          <a:xfrm>
            <a:off x="6378361" y="1924427"/>
            <a:ext cx="861544" cy="400079"/>
          </a:xfrm>
          <a:prstGeom prst="rect">
            <a:avLst/>
          </a:prstGeom>
          <a:solidFill>
            <a:srgbClr val="76A5AF"/>
          </a:solidFill>
          <a:ln>
            <a:noFill/>
          </a:ln>
        </p:spPr>
        <p:txBody>
          <a:bodyPr wrap="square" lIns="91425" tIns="91425" rIns="91425" bIns="91425" anchor="ctr" anchorCtr="0">
            <a:spAutoFit/>
          </a:bodyPr>
          <a:lstStyle/>
          <a:p>
            <a:pPr lvl="0" algn="ctr" rtl="0">
              <a:spcBef>
                <a:spcPts val="0"/>
              </a:spcBef>
              <a:buNone/>
            </a:pPr>
            <a:r>
              <a:rPr lang="en-US" dirty="0" smtClean="0"/>
              <a:t>DHE</a:t>
            </a:r>
            <a:endParaRPr lang="en" dirty="0"/>
          </a:p>
        </p:txBody>
      </p:sp>
      <p:sp>
        <p:nvSpPr>
          <p:cNvPr id="73" name="Shape 52"/>
          <p:cNvSpPr/>
          <p:nvPr/>
        </p:nvSpPr>
        <p:spPr>
          <a:xfrm>
            <a:off x="6378361" y="2379317"/>
            <a:ext cx="861544" cy="135283"/>
          </a:xfrm>
          <a:prstGeom prst="rect">
            <a:avLst/>
          </a:prstGeom>
          <a:solidFill>
            <a:srgbClr val="76A5AF"/>
          </a:solidFill>
          <a:ln>
            <a:noFill/>
          </a:ln>
        </p:spPr>
        <p:txBody>
          <a:bodyPr wrap="square" lIns="91425" tIns="91425" rIns="91425" bIns="91425" anchor="ctr" anchorCtr="0">
            <a:spAutoFit/>
          </a:bodyPr>
          <a:lstStyle/>
          <a:p>
            <a:pPr lvl="0" algn="ctr" rtl="0">
              <a:spcBef>
                <a:spcPts val="0"/>
              </a:spcBef>
              <a:buNone/>
            </a:pPr>
            <a:endParaRPr lang="en" dirty="0"/>
          </a:p>
        </p:txBody>
      </p:sp>
      <p:cxnSp>
        <p:nvCxnSpPr>
          <p:cNvPr id="74" name="Shape 61"/>
          <p:cNvCxnSpPr/>
          <p:nvPr/>
        </p:nvCxnSpPr>
        <p:spPr>
          <a:xfrm>
            <a:off x="6938040" y="2514600"/>
            <a:ext cx="0" cy="533399"/>
          </a:xfrm>
          <a:prstGeom prst="straightConnector1">
            <a:avLst/>
          </a:prstGeom>
          <a:noFill/>
          <a:ln w="19050" cap="flat">
            <a:solidFill>
              <a:schemeClr val="dk2"/>
            </a:solidFill>
            <a:prstDash val="solid"/>
            <a:round/>
            <a:headEnd type="none" w="lg" len="lg"/>
            <a:tailEnd type="triangle" w="lg" len="lg"/>
          </a:ln>
        </p:spPr>
      </p:cxnSp>
      <p:cxnSp>
        <p:nvCxnSpPr>
          <p:cNvPr id="75" name="Shape 67"/>
          <p:cNvCxnSpPr/>
          <p:nvPr/>
        </p:nvCxnSpPr>
        <p:spPr>
          <a:xfrm rot="10800000">
            <a:off x="6709440" y="2514600"/>
            <a:ext cx="0" cy="533399"/>
          </a:xfrm>
          <a:prstGeom prst="straightConnector1">
            <a:avLst/>
          </a:prstGeom>
          <a:noFill/>
          <a:ln w="19050" cap="flat">
            <a:solidFill>
              <a:schemeClr val="dk2"/>
            </a:solidFill>
            <a:prstDash val="solid"/>
            <a:round/>
            <a:headEnd type="none" w="lg" len="lg"/>
            <a:tailEnd type="triangle" w="lg" len="lg"/>
          </a:ln>
        </p:spPr>
      </p:cxnSp>
    </p:spTree>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2"/>
        <p:cNvGrpSpPr/>
        <p:nvPr/>
      </p:nvGrpSpPr>
      <p:grpSpPr>
        <a:xfrm>
          <a:off x="0" y="0"/>
          <a:ext cx="0" cy="0"/>
          <a:chOff x="0" y="0"/>
          <a:chExt cx="0" cy="0"/>
        </a:xfrm>
      </p:grpSpPr>
      <p:sp>
        <p:nvSpPr>
          <p:cNvPr id="43" name="Shape 43"/>
          <p:cNvSpPr/>
          <p:nvPr/>
        </p:nvSpPr>
        <p:spPr>
          <a:xfrm>
            <a:off x="0" y="0"/>
            <a:ext cx="9144000" cy="1050599"/>
          </a:xfrm>
          <a:prstGeom prst="rect">
            <a:avLst/>
          </a:prstGeom>
          <a:solidFill>
            <a:srgbClr val="76A5AF"/>
          </a:solidFill>
          <a:ln>
            <a:noFill/>
          </a:ln>
        </p:spPr>
        <p:txBody>
          <a:bodyPr lIns="91425" tIns="91425" rIns="91425" bIns="91425" anchor="ctr" anchorCtr="0">
            <a:spAutoFit/>
          </a:bodyPr>
          <a:lstStyle/>
          <a:p>
            <a:pPr>
              <a:spcBef>
                <a:spcPts val="0"/>
              </a:spcBef>
              <a:buNone/>
            </a:pPr>
            <a:endParaRPr/>
          </a:p>
        </p:txBody>
      </p:sp>
      <p:sp>
        <p:nvSpPr>
          <p:cNvPr id="44" name="Shape 44"/>
          <p:cNvSpPr txBox="1">
            <a:spLocks noGrp="1"/>
          </p:cNvSpPr>
          <p:nvPr>
            <p:ph type="title"/>
          </p:nvPr>
        </p:nvSpPr>
        <p:spPr>
          <a:xfrm>
            <a:off x="762000" y="251966"/>
            <a:ext cx="7619999" cy="738633"/>
          </a:xfrm>
          <a:prstGeom prst="rect">
            <a:avLst/>
          </a:prstGeom>
        </p:spPr>
        <p:txBody>
          <a:bodyPr lIns="91425" tIns="91425" rIns="91425" bIns="91425" anchor="b" anchorCtr="0">
            <a:spAutoFit/>
          </a:bodyPr>
          <a:lstStyle/>
          <a:p>
            <a:pPr lvl="0" rtl="0">
              <a:spcBef>
                <a:spcPts val="0"/>
              </a:spcBef>
              <a:spcAft>
                <a:spcPts val="0"/>
              </a:spcAft>
              <a:buNone/>
            </a:pPr>
            <a:r>
              <a:rPr lang="en-US" dirty="0" smtClean="0">
                <a:solidFill>
                  <a:schemeClr val="lt1"/>
                </a:solidFill>
              </a:rPr>
              <a:t>Bus Architecture Detail</a:t>
            </a:r>
            <a:endParaRPr lang="en" dirty="0">
              <a:solidFill>
                <a:schemeClr val="lt1"/>
              </a:solidFill>
            </a:endParaRPr>
          </a:p>
        </p:txBody>
      </p:sp>
      <p:sp>
        <p:nvSpPr>
          <p:cNvPr id="45" name="Shape 45"/>
          <p:cNvSpPr/>
          <p:nvPr/>
        </p:nvSpPr>
        <p:spPr>
          <a:xfrm>
            <a:off x="-6050" y="5018050"/>
            <a:ext cx="9144299" cy="122400"/>
          </a:xfrm>
          <a:prstGeom prst="rect">
            <a:avLst/>
          </a:prstGeom>
          <a:solidFill>
            <a:srgbClr val="990000"/>
          </a:solidFill>
          <a:ln>
            <a:noFill/>
          </a:ln>
        </p:spPr>
        <p:txBody>
          <a:bodyPr lIns="91425" tIns="91425" rIns="91425" bIns="91425" anchor="ctr" anchorCtr="0">
            <a:spAutoFit/>
          </a:bodyPr>
          <a:lstStyle/>
          <a:p>
            <a:pPr lvl="0" rtl="0">
              <a:spcBef>
                <a:spcPts val="0"/>
              </a:spcBef>
              <a:buNone/>
            </a:pPr>
            <a:endParaRPr/>
          </a:p>
        </p:txBody>
      </p:sp>
      <p:sp>
        <p:nvSpPr>
          <p:cNvPr id="47" name="Shape 47"/>
          <p:cNvSpPr/>
          <p:nvPr/>
        </p:nvSpPr>
        <p:spPr>
          <a:xfrm>
            <a:off x="213534" y="3843922"/>
            <a:ext cx="4510866" cy="1060722"/>
          </a:xfrm>
          <a:prstGeom prst="leftArrow">
            <a:avLst>
              <a:gd name="adj1" fmla="val 50000"/>
              <a:gd name="adj2" fmla="val 50000"/>
            </a:avLst>
          </a:prstGeom>
          <a:solidFill>
            <a:srgbClr val="990000"/>
          </a:solidFill>
          <a:ln>
            <a:noFill/>
          </a:ln>
        </p:spPr>
        <p:txBody>
          <a:bodyPr wrap="square" lIns="91425" tIns="91425" rIns="91425" bIns="91425" anchor="ctr" anchorCtr="0">
            <a:spAutoFit/>
          </a:bodyPr>
          <a:lstStyle/>
          <a:p>
            <a:pPr lvl="0" rtl="0">
              <a:spcBef>
                <a:spcPts val="0"/>
              </a:spcBef>
              <a:buNone/>
            </a:pPr>
            <a:endParaRPr/>
          </a:p>
        </p:txBody>
      </p:sp>
      <p:sp>
        <p:nvSpPr>
          <p:cNvPr id="48" name="Shape 48"/>
          <p:cNvSpPr/>
          <p:nvPr/>
        </p:nvSpPr>
        <p:spPr>
          <a:xfrm>
            <a:off x="4572000" y="3843922"/>
            <a:ext cx="4317727" cy="1060722"/>
          </a:xfrm>
          <a:prstGeom prst="rightArrow">
            <a:avLst>
              <a:gd name="adj1" fmla="val 50000"/>
              <a:gd name="adj2" fmla="val 50000"/>
            </a:avLst>
          </a:prstGeom>
          <a:solidFill>
            <a:srgbClr val="990000"/>
          </a:solidFill>
          <a:ln>
            <a:noFill/>
          </a:ln>
        </p:spPr>
        <p:txBody>
          <a:bodyPr wrap="square" lIns="91425" tIns="91425" rIns="91425" bIns="91425" anchor="ctr" anchorCtr="0">
            <a:spAutoFit/>
          </a:bodyPr>
          <a:lstStyle/>
          <a:p>
            <a:pPr lvl="0" rtl="0">
              <a:spcBef>
                <a:spcPts val="0"/>
              </a:spcBef>
              <a:buNone/>
            </a:pPr>
            <a:endParaRPr/>
          </a:p>
        </p:txBody>
      </p:sp>
      <p:cxnSp>
        <p:nvCxnSpPr>
          <p:cNvPr id="57" name="Shape 57"/>
          <p:cNvCxnSpPr/>
          <p:nvPr/>
        </p:nvCxnSpPr>
        <p:spPr>
          <a:xfrm>
            <a:off x="4236926" y="3577222"/>
            <a:ext cx="0" cy="533399"/>
          </a:xfrm>
          <a:prstGeom prst="straightConnector1">
            <a:avLst/>
          </a:prstGeom>
          <a:noFill/>
          <a:ln w="19050" cap="flat">
            <a:solidFill>
              <a:schemeClr val="dk2"/>
            </a:solidFill>
            <a:prstDash val="solid"/>
            <a:round/>
            <a:headEnd type="none" w="lg" len="lg"/>
            <a:tailEnd type="triangle" w="lg" len="lg"/>
          </a:ln>
        </p:spPr>
      </p:cxnSp>
      <p:cxnSp>
        <p:nvCxnSpPr>
          <p:cNvPr id="63" name="Shape 63"/>
          <p:cNvCxnSpPr/>
          <p:nvPr/>
        </p:nvCxnSpPr>
        <p:spPr>
          <a:xfrm rot="10800000">
            <a:off x="4008326" y="3577222"/>
            <a:ext cx="0" cy="533399"/>
          </a:xfrm>
          <a:prstGeom prst="straightConnector1">
            <a:avLst/>
          </a:prstGeom>
          <a:noFill/>
          <a:ln w="19050" cap="flat">
            <a:solidFill>
              <a:schemeClr val="dk2"/>
            </a:solidFill>
            <a:prstDash val="solid"/>
            <a:round/>
            <a:headEnd type="none" w="lg" len="lg"/>
            <a:tailEnd type="triangle" w="lg" len="lg"/>
          </a:ln>
        </p:spPr>
      </p:cxnSp>
      <p:sp>
        <p:nvSpPr>
          <p:cNvPr id="33" name="Shape 52"/>
          <p:cNvSpPr/>
          <p:nvPr/>
        </p:nvSpPr>
        <p:spPr>
          <a:xfrm>
            <a:off x="2292673" y="2930890"/>
            <a:ext cx="3742451" cy="646331"/>
          </a:xfrm>
          <a:prstGeom prst="rect">
            <a:avLst/>
          </a:prstGeom>
          <a:solidFill>
            <a:srgbClr val="76A5AF"/>
          </a:solidFill>
          <a:ln>
            <a:noFill/>
          </a:ln>
        </p:spPr>
        <p:txBody>
          <a:bodyPr wrap="square" lIns="91425" tIns="91425" rIns="91425" bIns="91425" anchor="ctr" anchorCtr="0">
            <a:spAutoFit/>
          </a:bodyPr>
          <a:lstStyle/>
          <a:p>
            <a:pPr lvl="0" algn="ctr" rtl="0">
              <a:spcBef>
                <a:spcPts val="0"/>
              </a:spcBef>
              <a:buNone/>
            </a:pPr>
            <a:endParaRPr lang="en" dirty="0"/>
          </a:p>
        </p:txBody>
      </p:sp>
      <p:sp>
        <p:nvSpPr>
          <p:cNvPr id="34" name="Shape 69"/>
          <p:cNvSpPr/>
          <p:nvPr/>
        </p:nvSpPr>
        <p:spPr>
          <a:xfrm>
            <a:off x="2292674" y="1470915"/>
            <a:ext cx="3742450" cy="1170372"/>
          </a:xfrm>
          <a:prstGeom prst="rect">
            <a:avLst/>
          </a:prstGeom>
          <a:solidFill>
            <a:srgbClr val="76A5AF"/>
          </a:solidFill>
          <a:ln>
            <a:noFill/>
          </a:ln>
        </p:spPr>
        <p:txBody>
          <a:bodyPr wrap="square" lIns="91425" tIns="91425" rIns="91425" bIns="91425" anchor="ctr" anchorCtr="0">
            <a:spAutoFit/>
          </a:bodyPr>
          <a:lstStyle/>
          <a:p>
            <a:pPr lvl="0" algn="ctr" rtl="0">
              <a:spcBef>
                <a:spcPts val="0"/>
              </a:spcBef>
              <a:buNone/>
            </a:pPr>
            <a:endParaRPr lang="en" dirty="0"/>
          </a:p>
        </p:txBody>
      </p:sp>
      <p:sp>
        <p:nvSpPr>
          <p:cNvPr id="46" name="TextBox 45"/>
          <p:cNvSpPr txBox="1"/>
          <p:nvPr/>
        </p:nvSpPr>
        <p:spPr>
          <a:xfrm>
            <a:off x="2292672" y="2930890"/>
            <a:ext cx="3742451" cy="646331"/>
          </a:xfrm>
          <a:prstGeom prst="rect">
            <a:avLst/>
          </a:prstGeom>
          <a:noFill/>
        </p:spPr>
        <p:txBody>
          <a:bodyPr wrap="square" rtlCol="0">
            <a:spAutoFit/>
          </a:bodyPr>
          <a:lstStyle/>
          <a:p>
            <a:r>
              <a:rPr lang="en-US" dirty="0" smtClean="0"/>
              <a:t>Gateway</a:t>
            </a:r>
          </a:p>
          <a:p>
            <a:r>
              <a:rPr lang="en-US" sz="1100" dirty="0" smtClean="0"/>
              <a:t>Local Integration Adapters</a:t>
            </a:r>
          </a:p>
          <a:p>
            <a:r>
              <a:rPr lang="en-US" sz="1100" dirty="0" smtClean="0"/>
              <a:t>Access Control</a:t>
            </a:r>
            <a:endParaRPr lang="en-US" sz="1100" dirty="0"/>
          </a:p>
        </p:txBody>
      </p:sp>
      <p:sp>
        <p:nvSpPr>
          <p:cNvPr id="53" name="Shape 51"/>
          <p:cNvSpPr txBox="1"/>
          <p:nvPr/>
        </p:nvSpPr>
        <p:spPr>
          <a:xfrm>
            <a:off x="1138053" y="4215525"/>
            <a:ext cx="6858000" cy="369302"/>
          </a:xfrm>
          <a:prstGeom prst="rect">
            <a:avLst/>
          </a:prstGeom>
          <a:noFill/>
          <a:ln>
            <a:noFill/>
          </a:ln>
        </p:spPr>
        <p:txBody>
          <a:bodyPr lIns="91425" tIns="91425" rIns="91425" bIns="91425" anchor="ctr" anchorCtr="0">
            <a:spAutoFit/>
          </a:bodyPr>
          <a:lstStyle/>
          <a:p>
            <a:pPr lvl="0" algn="ctr" rtl="0">
              <a:spcBef>
                <a:spcPts val="0"/>
              </a:spcBef>
              <a:buNone/>
            </a:pPr>
            <a:r>
              <a:rPr lang="en" sz="1200" b="1" dirty="0">
                <a:solidFill>
                  <a:srgbClr val="FFFFFF"/>
                </a:solidFill>
              </a:rPr>
              <a:t>Data Bus</a:t>
            </a:r>
          </a:p>
        </p:txBody>
      </p:sp>
      <p:pic>
        <p:nvPicPr>
          <p:cNvPr id="23557" name="Picture 5"/>
          <p:cNvPicPr>
            <a:picLocks noChangeAspect="1" noChangeArrowheads="1"/>
          </p:cNvPicPr>
          <p:nvPr/>
        </p:nvPicPr>
        <p:blipFill>
          <a:blip r:embed="rId3"/>
          <a:srcRect/>
          <a:stretch>
            <a:fillRect/>
          </a:stretch>
        </p:blipFill>
        <p:spPr bwMode="auto">
          <a:xfrm>
            <a:off x="4371059" y="3208216"/>
            <a:ext cx="636410" cy="636410"/>
          </a:xfrm>
          <a:prstGeom prst="rect">
            <a:avLst/>
          </a:prstGeom>
          <a:noFill/>
          <a:ln w="9525">
            <a:noFill/>
            <a:miter lim="800000"/>
            <a:headEnd/>
            <a:tailEnd/>
          </a:ln>
          <a:effectLst/>
        </p:spPr>
      </p:pic>
      <p:sp>
        <p:nvSpPr>
          <p:cNvPr id="54" name="TextBox 53"/>
          <p:cNvSpPr txBox="1">
            <a:spLocks noChangeAspect="1"/>
          </p:cNvSpPr>
          <p:nvPr/>
        </p:nvSpPr>
        <p:spPr>
          <a:xfrm>
            <a:off x="2292673" y="1459675"/>
            <a:ext cx="3742451" cy="307777"/>
          </a:xfrm>
          <a:prstGeom prst="rect">
            <a:avLst/>
          </a:prstGeom>
          <a:noFill/>
        </p:spPr>
        <p:txBody>
          <a:bodyPr wrap="square" rtlCol="0">
            <a:spAutoFit/>
          </a:bodyPr>
          <a:lstStyle/>
          <a:p>
            <a:r>
              <a:rPr lang="en-US" dirty="0" smtClean="0"/>
              <a:t>Local Data Systems</a:t>
            </a:r>
          </a:p>
        </p:txBody>
      </p:sp>
      <p:pic>
        <p:nvPicPr>
          <p:cNvPr id="23558" name="Picture 6"/>
          <p:cNvPicPr>
            <a:picLocks noChangeAspect="1" noChangeArrowheads="1"/>
          </p:cNvPicPr>
          <p:nvPr/>
        </p:nvPicPr>
        <p:blipFill>
          <a:blip r:embed="rId4"/>
          <a:srcRect/>
          <a:stretch>
            <a:fillRect/>
          </a:stretch>
        </p:blipFill>
        <p:spPr bwMode="auto">
          <a:xfrm>
            <a:off x="3205958" y="1843875"/>
            <a:ext cx="643612" cy="643612"/>
          </a:xfrm>
          <a:prstGeom prst="rect">
            <a:avLst/>
          </a:prstGeom>
          <a:noFill/>
          <a:ln w="9525">
            <a:noFill/>
            <a:miter lim="800000"/>
            <a:headEnd/>
            <a:tailEnd/>
          </a:ln>
          <a:effectLst/>
        </p:spPr>
      </p:pic>
      <p:pic>
        <p:nvPicPr>
          <p:cNvPr id="55" name="Picture 6"/>
          <p:cNvPicPr>
            <a:picLocks noChangeAspect="1" noChangeArrowheads="1"/>
          </p:cNvPicPr>
          <p:nvPr/>
        </p:nvPicPr>
        <p:blipFill>
          <a:blip r:embed="rId4"/>
          <a:srcRect/>
          <a:stretch>
            <a:fillRect/>
          </a:stretch>
        </p:blipFill>
        <p:spPr bwMode="auto">
          <a:xfrm>
            <a:off x="3849570" y="1846132"/>
            <a:ext cx="643612" cy="643612"/>
          </a:xfrm>
          <a:prstGeom prst="rect">
            <a:avLst/>
          </a:prstGeom>
          <a:noFill/>
          <a:ln w="9525">
            <a:noFill/>
            <a:miter lim="800000"/>
            <a:headEnd/>
            <a:tailEnd/>
          </a:ln>
          <a:effectLst/>
        </p:spPr>
      </p:pic>
      <p:pic>
        <p:nvPicPr>
          <p:cNvPr id="59" name="Picture 6"/>
          <p:cNvPicPr>
            <a:picLocks noChangeAspect="1" noChangeArrowheads="1"/>
          </p:cNvPicPr>
          <p:nvPr/>
        </p:nvPicPr>
        <p:blipFill>
          <a:blip r:embed="rId4"/>
          <a:srcRect/>
          <a:stretch>
            <a:fillRect/>
          </a:stretch>
        </p:blipFill>
        <p:spPr bwMode="auto">
          <a:xfrm>
            <a:off x="4493182" y="1843875"/>
            <a:ext cx="643612" cy="643612"/>
          </a:xfrm>
          <a:prstGeom prst="rect">
            <a:avLst/>
          </a:prstGeom>
          <a:noFill/>
          <a:ln w="9525">
            <a:noFill/>
            <a:miter lim="800000"/>
            <a:headEnd/>
            <a:tailEnd/>
          </a:ln>
          <a:effectLst/>
        </p:spPr>
      </p:pic>
      <p:pic>
        <p:nvPicPr>
          <p:cNvPr id="23559" name="Picture 7"/>
          <p:cNvPicPr>
            <a:picLocks noChangeAspect="1" noChangeArrowheads="1"/>
          </p:cNvPicPr>
          <p:nvPr/>
        </p:nvPicPr>
        <p:blipFill>
          <a:blip r:embed="rId5"/>
          <a:srcRect/>
          <a:stretch>
            <a:fillRect/>
          </a:stretch>
        </p:blipFill>
        <p:spPr bwMode="auto">
          <a:xfrm rot="8197413">
            <a:off x="3368571" y="2813250"/>
            <a:ext cx="301071" cy="301071"/>
          </a:xfrm>
          <a:prstGeom prst="rect">
            <a:avLst/>
          </a:prstGeom>
          <a:noFill/>
          <a:ln w="9525">
            <a:noFill/>
            <a:miter lim="800000"/>
            <a:headEnd/>
            <a:tailEnd/>
          </a:ln>
          <a:effectLst/>
        </p:spPr>
      </p:pic>
      <p:pic>
        <p:nvPicPr>
          <p:cNvPr id="64" name="Picture 7"/>
          <p:cNvPicPr>
            <a:picLocks noChangeAspect="1" noChangeArrowheads="1"/>
          </p:cNvPicPr>
          <p:nvPr/>
        </p:nvPicPr>
        <p:blipFill>
          <a:blip r:embed="rId5"/>
          <a:srcRect/>
          <a:stretch>
            <a:fillRect/>
          </a:stretch>
        </p:blipFill>
        <p:spPr bwMode="auto">
          <a:xfrm rot="8197413">
            <a:off x="4007719" y="2813250"/>
            <a:ext cx="301071" cy="301071"/>
          </a:xfrm>
          <a:prstGeom prst="rect">
            <a:avLst/>
          </a:prstGeom>
          <a:noFill/>
          <a:ln w="9525">
            <a:noFill/>
            <a:miter lim="800000"/>
            <a:headEnd/>
            <a:tailEnd/>
          </a:ln>
          <a:effectLst/>
        </p:spPr>
      </p:pic>
      <p:pic>
        <p:nvPicPr>
          <p:cNvPr id="71" name="Picture 7"/>
          <p:cNvPicPr>
            <a:picLocks noChangeAspect="1" noChangeArrowheads="1"/>
          </p:cNvPicPr>
          <p:nvPr/>
        </p:nvPicPr>
        <p:blipFill>
          <a:blip r:embed="rId5"/>
          <a:srcRect/>
          <a:stretch>
            <a:fillRect/>
          </a:stretch>
        </p:blipFill>
        <p:spPr bwMode="auto">
          <a:xfrm rot="8197413">
            <a:off x="4649922" y="2813249"/>
            <a:ext cx="301071" cy="301071"/>
          </a:xfrm>
          <a:prstGeom prst="rect">
            <a:avLst/>
          </a:prstGeom>
          <a:noFill/>
          <a:ln w="9525">
            <a:noFill/>
            <a:miter lim="800000"/>
            <a:headEnd/>
            <a:tailEnd/>
          </a:ln>
          <a:effectLst/>
        </p:spPr>
      </p:pic>
      <p:cxnSp>
        <p:nvCxnSpPr>
          <p:cNvPr id="77" name="Straight Connector 76"/>
          <p:cNvCxnSpPr/>
          <p:nvPr/>
        </p:nvCxnSpPr>
        <p:spPr>
          <a:xfrm rot="5400000">
            <a:off x="3350647" y="2663783"/>
            <a:ext cx="345618" cy="1588"/>
          </a:xfrm>
          <a:prstGeom prst="line">
            <a:avLst/>
          </a:prstGeom>
          <a:ln w="44450" cap="flat" cmpd="sng" algn="ctr">
            <a:solidFill>
              <a:schemeClr val="tx1"/>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85" name="Straight Connector 84"/>
          <p:cNvCxnSpPr/>
          <p:nvPr/>
        </p:nvCxnSpPr>
        <p:spPr>
          <a:xfrm rot="5400000">
            <a:off x="3988711" y="2663783"/>
            <a:ext cx="345618" cy="1588"/>
          </a:xfrm>
          <a:prstGeom prst="line">
            <a:avLst/>
          </a:prstGeom>
          <a:ln w="44450" cap="flat" cmpd="sng" algn="ctr">
            <a:solidFill>
              <a:schemeClr val="tx1"/>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86" name="Straight Connector 85"/>
          <p:cNvCxnSpPr/>
          <p:nvPr/>
        </p:nvCxnSpPr>
        <p:spPr>
          <a:xfrm rot="5400000">
            <a:off x="4634817" y="2663783"/>
            <a:ext cx="345618" cy="1588"/>
          </a:xfrm>
          <a:prstGeom prst="line">
            <a:avLst/>
          </a:prstGeom>
          <a:ln w="44450" cap="flat" cmpd="sng" algn="ctr">
            <a:solidFill>
              <a:schemeClr val="tx1"/>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Tree>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Shape 74"/>
          <p:cNvSpPr/>
          <p:nvPr/>
        </p:nvSpPr>
        <p:spPr>
          <a:xfrm>
            <a:off x="0" y="0"/>
            <a:ext cx="9144000" cy="1050599"/>
          </a:xfrm>
          <a:prstGeom prst="rect">
            <a:avLst/>
          </a:prstGeom>
          <a:solidFill>
            <a:srgbClr val="76A5AF"/>
          </a:solidFill>
          <a:ln>
            <a:noFill/>
          </a:ln>
        </p:spPr>
        <p:txBody>
          <a:bodyPr lIns="91425" tIns="91425" rIns="91425" bIns="91425" anchor="ctr" anchorCtr="0">
            <a:spAutoFit/>
          </a:bodyPr>
          <a:lstStyle/>
          <a:p>
            <a:pPr>
              <a:spcBef>
                <a:spcPts val="0"/>
              </a:spcBef>
              <a:buNone/>
            </a:pPr>
            <a:endParaRPr/>
          </a:p>
        </p:txBody>
      </p:sp>
      <p:pic>
        <p:nvPicPr>
          <p:cNvPr id="75" name="Shape 75"/>
          <p:cNvPicPr preferRelativeResize="0"/>
          <p:nvPr/>
        </p:nvPicPr>
        <p:blipFill>
          <a:blip r:embed="rId3">
            <a:alphaModFix/>
          </a:blip>
          <a:stretch>
            <a:fillRect/>
          </a:stretch>
        </p:blipFill>
        <p:spPr>
          <a:xfrm>
            <a:off x="884750" y="1063642"/>
            <a:ext cx="6430926" cy="3927458"/>
          </a:xfrm>
          <a:prstGeom prst="rect">
            <a:avLst/>
          </a:prstGeom>
          <a:noFill/>
          <a:ln w="9525" cap="flat">
            <a:solidFill>
              <a:srgbClr val="999999"/>
            </a:solidFill>
            <a:prstDash val="solid"/>
            <a:round/>
            <a:headEnd type="none" w="med" len="med"/>
            <a:tailEnd type="none" w="med" len="med"/>
          </a:ln>
        </p:spPr>
      </p:pic>
      <p:sp>
        <p:nvSpPr>
          <p:cNvPr id="76" name="Shape 76"/>
          <p:cNvSpPr txBox="1">
            <a:spLocks noGrp="1"/>
          </p:cNvSpPr>
          <p:nvPr>
            <p:ph type="title"/>
          </p:nvPr>
        </p:nvSpPr>
        <p:spPr>
          <a:xfrm>
            <a:off x="762000" y="457200"/>
            <a:ext cx="7619999" cy="533399"/>
          </a:xfrm>
          <a:prstGeom prst="rect">
            <a:avLst/>
          </a:prstGeom>
        </p:spPr>
        <p:txBody>
          <a:bodyPr lIns="91425" tIns="91425" rIns="91425" bIns="91425" anchor="b" anchorCtr="0">
            <a:spAutoFit/>
          </a:bodyPr>
          <a:lstStyle/>
          <a:p>
            <a:pPr lvl="0" rtl="0">
              <a:spcBef>
                <a:spcPts val="0"/>
              </a:spcBef>
              <a:spcAft>
                <a:spcPts val="0"/>
              </a:spcAft>
              <a:buNone/>
            </a:pPr>
            <a:r>
              <a:rPr lang="en" u="sng" dirty="0">
                <a:solidFill>
                  <a:srgbClr val="FFFFFF"/>
                </a:solidFill>
                <a:hlinkClick r:id="rId4"/>
              </a:rPr>
              <a:t>Demo Site</a:t>
            </a:r>
          </a:p>
        </p:txBody>
      </p:sp>
      <p:sp>
        <p:nvSpPr>
          <p:cNvPr id="77" name="Shape 77"/>
          <p:cNvSpPr/>
          <p:nvPr/>
        </p:nvSpPr>
        <p:spPr>
          <a:xfrm>
            <a:off x="-6050" y="5018050"/>
            <a:ext cx="9144299" cy="122400"/>
          </a:xfrm>
          <a:prstGeom prst="rect">
            <a:avLst/>
          </a:prstGeom>
          <a:solidFill>
            <a:srgbClr val="990000"/>
          </a:solidFill>
          <a:ln>
            <a:noFill/>
          </a:ln>
        </p:spPr>
        <p:txBody>
          <a:bodyPr lIns="91425" tIns="91425" rIns="91425" bIns="91425" anchor="ctr" anchorCtr="0">
            <a:spAutoFit/>
          </a:bodyPr>
          <a:lstStyle/>
          <a:p>
            <a:pPr lvl="0" rtl="0">
              <a:spcBef>
                <a:spcPts val="0"/>
              </a:spcBef>
              <a:buNone/>
            </a:pPr>
            <a:endParaRPr/>
          </a:p>
        </p:txBody>
      </p:sp>
    </p:spTree>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cxnSp>
        <p:nvCxnSpPr>
          <p:cNvPr id="82" name="Shape 82"/>
          <p:cNvCxnSpPr>
            <a:stCxn id="83" idx="0"/>
            <a:endCxn id="84" idx="2"/>
          </p:cNvCxnSpPr>
          <p:nvPr/>
        </p:nvCxnSpPr>
        <p:spPr>
          <a:xfrm rot="10800000" flipH="1">
            <a:off x="3952435" y="2175625"/>
            <a:ext cx="1381114" cy="1801811"/>
          </a:xfrm>
          <a:prstGeom prst="straightConnector1">
            <a:avLst/>
          </a:prstGeom>
          <a:noFill/>
          <a:ln w="76200" cap="flat">
            <a:solidFill>
              <a:schemeClr val="dk2"/>
            </a:solidFill>
            <a:prstDash val="solid"/>
            <a:round/>
            <a:headEnd type="none" w="lg" len="lg"/>
            <a:tailEnd type="triangle" w="lg" len="lg"/>
          </a:ln>
        </p:spPr>
      </p:cxnSp>
      <p:pic>
        <p:nvPicPr>
          <p:cNvPr id="85" name="Shape 85"/>
          <p:cNvPicPr preferRelativeResize="0"/>
          <p:nvPr/>
        </p:nvPicPr>
        <p:blipFill>
          <a:blip r:embed="rId3">
            <a:alphaModFix/>
          </a:blip>
          <a:stretch>
            <a:fillRect/>
          </a:stretch>
        </p:blipFill>
        <p:spPr>
          <a:xfrm>
            <a:off x="1120424" y="1004425"/>
            <a:ext cx="6903150" cy="4238524"/>
          </a:xfrm>
          <a:prstGeom prst="rect">
            <a:avLst/>
          </a:prstGeom>
          <a:noFill/>
          <a:ln>
            <a:noFill/>
          </a:ln>
        </p:spPr>
      </p:pic>
      <p:sp>
        <p:nvSpPr>
          <p:cNvPr id="86" name="Shape 86"/>
          <p:cNvSpPr/>
          <p:nvPr/>
        </p:nvSpPr>
        <p:spPr>
          <a:xfrm>
            <a:off x="1594500" y="1767675"/>
            <a:ext cx="603000" cy="639300"/>
          </a:xfrm>
          <a:prstGeom prst="smileyFace">
            <a:avLst>
              <a:gd name="adj" fmla="val 4653"/>
            </a:avLst>
          </a:prstGeom>
          <a:solidFill>
            <a:srgbClr val="00FFFF"/>
          </a:solidFill>
          <a:ln w="19050" cap="flat">
            <a:solidFill>
              <a:schemeClr val="dk2"/>
            </a:solidFill>
            <a:prstDash val="solid"/>
            <a:round/>
            <a:headEnd type="none" w="med" len="med"/>
            <a:tailEnd type="none" w="med" len="med"/>
          </a:ln>
        </p:spPr>
        <p:txBody>
          <a:bodyPr lIns="91425" tIns="91425" rIns="91425" bIns="91425" anchor="ctr" anchorCtr="0">
            <a:spAutoFit/>
          </a:bodyPr>
          <a:lstStyle/>
          <a:p>
            <a:pPr>
              <a:spcBef>
                <a:spcPts val="0"/>
              </a:spcBef>
              <a:buNone/>
            </a:pPr>
            <a:endParaRPr/>
          </a:p>
        </p:txBody>
      </p:sp>
      <p:sp>
        <p:nvSpPr>
          <p:cNvPr id="84" name="Shape 84"/>
          <p:cNvSpPr/>
          <p:nvPr/>
        </p:nvSpPr>
        <p:spPr>
          <a:xfrm>
            <a:off x="4908600" y="1404025"/>
            <a:ext cx="849900" cy="771600"/>
          </a:xfrm>
          <a:prstGeom prst="frame">
            <a:avLst>
              <a:gd name="adj1" fmla="val 12500"/>
            </a:avLst>
          </a:prstGeom>
          <a:solidFill>
            <a:srgbClr val="00FFFF"/>
          </a:solidFill>
          <a:ln w="19050" cap="flat">
            <a:solidFill>
              <a:schemeClr val="dk2"/>
            </a:solidFill>
            <a:prstDash val="solid"/>
            <a:round/>
            <a:headEnd type="none" w="med" len="med"/>
            <a:tailEnd type="none" w="med" len="med"/>
          </a:ln>
        </p:spPr>
        <p:txBody>
          <a:bodyPr lIns="91425" tIns="91425" rIns="91425" bIns="91425" anchor="ctr" anchorCtr="0">
            <a:spAutoFit/>
          </a:bodyPr>
          <a:lstStyle/>
          <a:p>
            <a:pPr>
              <a:spcBef>
                <a:spcPts val="0"/>
              </a:spcBef>
              <a:buNone/>
            </a:pPr>
            <a:r>
              <a:rPr lang="en" b="1"/>
              <a:t>MCC</a:t>
            </a:r>
          </a:p>
        </p:txBody>
      </p:sp>
      <p:sp>
        <p:nvSpPr>
          <p:cNvPr id="87" name="Shape 87"/>
          <p:cNvSpPr/>
          <p:nvPr/>
        </p:nvSpPr>
        <p:spPr>
          <a:xfrm>
            <a:off x="5342875" y="3529912"/>
            <a:ext cx="849900" cy="639300"/>
          </a:xfrm>
          <a:prstGeom prst="frame">
            <a:avLst>
              <a:gd name="adj1" fmla="val 12500"/>
            </a:avLst>
          </a:prstGeom>
          <a:solidFill>
            <a:srgbClr val="00FFFF"/>
          </a:solidFill>
          <a:ln w="19050" cap="flat">
            <a:solidFill>
              <a:schemeClr val="dk2"/>
            </a:solidFill>
            <a:prstDash val="solid"/>
            <a:round/>
            <a:headEnd type="none" w="med" len="med"/>
            <a:tailEnd type="none" w="med" len="med"/>
          </a:ln>
        </p:spPr>
        <p:txBody>
          <a:bodyPr lIns="91425" tIns="91425" rIns="91425" bIns="91425" anchor="ctr" anchorCtr="0">
            <a:spAutoFit/>
          </a:bodyPr>
          <a:lstStyle/>
          <a:p>
            <a:pPr lvl="0" rtl="0">
              <a:spcBef>
                <a:spcPts val="0"/>
              </a:spcBef>
              <a:buNone/>
            </a:pPr>
            <a:r>
              <a:rPr lang="en" b="1"/>
              <a:t>BCC</a:t>
            </a:r>
          </a:p>
        </p:txBody>
      </p:sp>
      <p:sp>
        <p:nvSpPr>
          <p:cNvPr id="83" name="Shape 83"/>
          <p:cNvSpPr/>
          <p:nvPr/>
        </p:nvSpPr>
        <p:spPr>
          <a:xfrm>
            <a:off x="2965275" y="3570600"/>
            <a:ext cx="987983" cy="813672"/>
          </a:xfrm>
          <a:prstGeom prst="cloud">
            <a:avLst/>
          </a:prstGeom>
          <a:solidFill>
            <a:srgbClr val="00FFFF"/>
          </a:solidFill>
          <a:ln w="19050" cap="flat">
            <a:solidFill>
              <a:schemeClr val="dk2"/>
            </a:solidFill>
            <a:prstDash val="solid"/>
            <a:round/>
            <a:headEnd type="none" w="med" len="med"/>
            <a:tailEnd type="none" w="med" len="med"/>
          </a:ln>
        </p:spPr>
        <p:txBody>
          <a:bodyPr lIns="91425" tIns="91425" rIns="91425" bIns="91425" anchor="ctr" anchorCtr="0">
            <a:spAutoFit/>
          </a:bodyPr>
          <a:lstStyle/>
          <a:p>
            <a:pPr algn="ctr">
              <a:spcBef>
                <a:spcPts val="0"/>
              </a:spcBef>
              <a:buNone/>
            </a:pPr>
            <a:r>
              <a:rPr lang="en"/>
              <a:t>Bus</a:t>
            </a:r>
          </a:p>
        </p:txBody>
      </p:sp>
      <p:sp>
        <p:nvSpPr>
          <p:cNvPr id="88" name="Shape 88"/>
          <p:cNvSpPr/>
          <p:nvPr/>
        </p:nvSpPr>
        <p:spPr>
          <a:xfrm>
            <a:off x="1100500" y="3483412"/>
            <a:ext cx="987983" cy="813672"/>
          </a:xfrm>
          <a:prstGeom prst="cloud">
            <a:avLst/>
          </a:prstGeom>
          <a:solidFill>
            <a:srgbClr val="00FFFF"/>
          </a:solidFill>
          <a:ln w="19050" cap="flat">
            <a:solidFill>
              <a:schemeClr val="dk2"/>
            </a:solidFill>
            <a:prstDash val="solid"/>
            <a:round/>
            <a:headEnd type="none" w="med" len="med"/>
            <a:tailEnd type="none" w="med" len="med"/>
          </a:ln>
        </p:spPr>
        <p:txBody>
          <a:bodyPr lIns="91425" tIns="91425" rIns="91425" bIns="91425" anchor="ctr" anchorCtr="0">
            <a:spAutoFit/>
          </a:bodyPr>
          <a:lstStyle/>
          <a:p>
            <a:pPr algn="ctr">
              <a:spcBef>
                <a:spcPts val="0"/>
              </a:spcBef>
              <a:buNone/>
            </a:pPr>
            <a:r>
              <a:rPr lang="en"/>
              <a:t>UI</a:t>
            </a:r>
          </a:p>
        </p:txBody>
      </p:sp>
      <p:cxnSp>
        <p:nvCxnSpPr>
          <p:cNvPr id="89" name="Shape 89"/>
          <p:cNvCxnSpPr>
            <a:stCxn id="86" idx="4"/>
            <a:endCxn id="88" idx="3"/>
          </p:cNvCxnSpPr>
          <p:nvPr/>
        </p:nvCxnSpPr>
        <p:spPr>
          <a:xfrm flipH="1">
            <a:off x="1594491" y="2406975"/>
            <a:ext cx="301508" cy="1122959"/>
          </a:xfrm>
          <a:prstGeom prst="straightConnector1">
            <a:avLst/>
          </a:prstGeom>
          <a:noFill/>
          <a:ln w="76200" cap="flat">
            <a:solidFill>
              <a:schemeClr val="dk2"/>
            </a:solidFill>
            <a:prstDash val="solid"/>
            <a:round/>
            <a:headEnd type="none" w="lg" len="lg"/>
            <a:tailEnd type="triangle" w="lg" len="lg"/>
          </a:ln>
        </p:spPr>
      </p:cxnSp>
      <p:cxnSp>
        <p:nvCxnSpPr>
          <p:cNvPr id="90" name="Shape 90"/>
          <p:cNvCxnSpPr>
            <a:stCxn id="88" idx="0"/>
            <a:endCxn id="83" idx="2"/>
          </p:cNvCxnSpPr>
          <p:nvPr/>
        </p:nvCxnSpPr>
        <p:spPr>
          <a:xfrm>
            <a:off x="2087660" y="3890248"/>
            <a:ext cx="880678" cy="87187"/>
          </a:xfrm>
          <a:prstGeom prst="straightConnector1">
            <a:avLst/>
          </a:prstGeom>
          <a:noFill/>
          <a:ln w="76200" cap="flat">
            <a:solidFill>
              <a:schemeClr val="dk2"/>
            </a:solidFill>
            <a:prstDash val="solid"/>
            <a:round/>
            <a:headEnd type="none" w="lg" len="lg"/>
            <a:tailEnd type="triangle" w="lg" len="lg"/>
          </a:ln>
        </p:spPr>
      </p:cxnSp>
      <p:cxnSp>
        <p:nvCxnSpPr>
          <p:cNvPr id="91" name="Shape 91"/>
          <p:cNvCxnSpPr>
            <a:stCxn id="83" idx="0"/>
            <a:endCxn id="87" idx="1"/>
          </p:cNvCxnSpPr>
          <p:nvPr/>
        </p:nvCxnSpPr>
        <p:spPr>
          <a:xfrm rot="10800000" flipH="1">
            <a:off x="3952435" y="3849562"/>
            <a:ext cx="1390439" cy="127873"/>
          </a:xfrm>
          <a:prstGeom prst="straightConnector1">
            <a:avLst/>
          </a:prstGeom>
          <a:noFill/>
          <a:ln w="76200" cap="flat">
            <a:solidFill>
              <a:schemeClr val="dk2"/>
            </a:solidFill>
            <a:prstDash val="solid"/>
            <a:round/>
            <a:headEnd type="none" w="lg" len="lg"/>
            <a:tailEnd type="triangle" w="lg" len="lg"/>
          </a:ln>
        </p:spPr>
      </p:cxnSp>
      <p:sp>
        <p:nvSpPr>
          <p:cNvPr id="92" name="Shape 92"/>
          <p:cNvSpPr/>
          <p:nvPr/>
        </p:nvSpPr>
        <p:spPr>
          <a:xfrm>
            <a:off x="0" y="0"/>
            <a:ext cx="9144000" cy="1050599"/>
          </a:xfrm>
          <a:prstGeom prst="rect">
            <a:avLst/>
          </a:prstGeom>
          <a:solidFill>
            <a:srgbClr val="76A5AF"/>
          </a:solidFill>
          <a:ln>
            <a:noFill/>
          </a:ln>
        </p:spPr>
        <p:txBody>
          <a:bodyPr lIns="91425" tIns="91425" rIns="91425" bIns="91425" anchor="ctr" anchorCtr="0">
            <a:spAutoFit/>
          </a:bodyPr>
          <a:lstStyle/>
          <a:p>
            <a:pPr>
              <a:spcBef>
                <a:spcPts val="0"/>
              </a:spcBef>
              <a:buNone/>
            </a:pPr>
            <a:endParaRPr/>
          </a:p>
        </p:txBody>
      </p:sp>
      <p:sp>
        <p:nvSpPr>
          <p:cNvPr id="93" name="Shape 93"/>
          <p:cNvSpPr txBox="1">
            <a:spLocks noGrp="1"/>
          </p:cNvSpPr>
          <p:nvPr>
            <p:ph type="title"/>
          </p:nvPr>
        </p:nvSpPr>
        <p:spPr>
          <a:xfrm>
            <a:off x="762000" y="457200"/>
            <a:ext cx="7619999" cy="533399"/>
          </a:xfrm>
          <a:prstGeom prst="rect">
            <a:avLst/>
          </a:prstGeom>
        </p:spPr>
        <p:txBody>
          <a:bodyPr lIns="91425" tIns="91425" rIns="91425" bIns="91425" anchor="b" anchorCtr="0">
            <a:spAutoFit/>
          </a:bodyPr>
          <a:lstStyle/>
          <a:p>
            <a:pPr lvl="0" rtl="0">
              <a:spcBef>
                <a:spcPts val="0"/>
              </a:spcBef>
              <a:spcAft>
                <a:spcPts val="0"/>
              </a:spcAft>
              <a:buNone/>
            </a:pPr>
            <a:r>
              <a:rPr lang="en">
                <a:solidFill>
                  <a:schemeClr val="lt1"/>
                </a:solidFill>
              </a:rPr>
              <a:t>What’s happening</a:t>
            </a:r>
          </a:p>
        </p:txBody>
      </p:sp>
      <p:cxnSp>
        <p:nvCxnSpPr>
          <p:cNvPr id="94" name="Shape 94"/>
          <p:cNvCxnSpPr/>
          <p:nvPr/>
        </p:nvCxnSpPr>
        <p:spPr>
          <a:xfrm rot="10800000" flipH="1">
            <a:off x="3821675" y="2177999"/>
            <a:ext cx="1116299" cy="1438200"/>
          </a:xfrm>
          <a:prstGeom prst="straightConnector1">
            <a:avLst/>
          </a:prstGeom>
          <a:noFill/>
          <a:ln w="76200" cap="flat">
            <a:solidFill>
              <a:schemeClr val="dk2"/>
            </a:solidFill>
            <a:prstDash val="solid"/>
            <a:round/>
            <a:headEnd type="none" w="lg" len="lg"/>
            <a:tailEnd type="triangle" w="lg" len="lg"/>
          </a:ln>
        </p:spPr>
      </p:cxnSp>
    </p:spTree>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Shape 99"/>
          <p:cNvSpPr/>
          <p:nvPr/>
        </p:nvSpPr>
        <p:spPr>
          <a:xfrm>
            <a:off x="0" y="0"/>
            <a:ext cx="9144000" cy="1050599"/>
          </a:xfrm>
          <a:prstGeom prst="rect">
            <a:avLst/>
          </a:prstGeom>
          <a:solidFill>
            <a:srgbClr val="76A5AF"/>
          </a:solidFill>
          <a:ln>
            <a:noFill/>
          </a:ln>
        </p:spPr>
        <p:txBody>
          <a:bodyPr lIns="91425" tIns="91425" rIns="91425" bIns="91425" anchor="ctr" anchorCtr="0">
            <a:spAutoFit/>
          </a:bodyPr>
          <a:lstStyle/>
          <a:p>
            <a:pPr>
              <a:spcBef>
                <a:spcPts val="0"/>
              </a:spcBef>
              <a:buNone/>
            </a:pPr>
            <a:endParaRPr/>
          </a:p>
        </p:txBody>
      </p:sp>
      <p:sp>
        <p:nvSpPr>
          <p:cNvPr id="100" name="Shape 100"/>
          <p:cNvSpPr txBox="1">
            <a:spLocks noGrp="1"/>
          </p:cNvSpPr>
          <p:nvPr>
            <p:ph type="title"/>
          </p:nvPr>
        </p:nvSpPr>
        <p:spPr>
          <a:xfrm>
            <a:off x="762000" y="457200"/>
            <a:ext cx="7619999" cy="533399"/>
          </a:xfrm>
          <a:prstGeom prst="rect">
            <a:avLst/>
          </a:prstGeom>
        </p:spPr>
        <p:txBody>
          <a:bodyPr lIns="91425" tIns="91425" rIns="91425" bIns="91425" anchor="b" anchorCtr="0">
            <a:spAutoFit/>
          </a:bodyPr>
          <a:lstStyle/>
          <a:p>
            <a:pPr>
              <a:spcBef>
                <a:spcPts val="0"/>
              </a:spcBef>
              <a:buNone/>
            </a:pPr>
            <a:r>
              <a:rPr lang="en">
                <a:solidFill>
                  <a:schemeClr val="lt1"/>
                </a:solidFill>
              </a:rPr>
              <a:t>What has been accomplished?</a:t>
            </a:r>
          </a:p>
        </p:txBody>
      </p:sp>
      <p:sp>
        <p:nvSpPr>
          <p:cNvPr id="101" name="Shape 101"/>
          <p:cNvSpPr txBox="1">
            <a:spLocks noGrp="1"/>
          </p:cNvSpPr>
          <p:nvPr>
            <p:ph type="body" idx="1"/>
          </p:nvPr>
        </p:nvSpPr>
        <p:spPr>
          <a:xfrm>
            <a:off x="762000" y="1200150"/>
            <a:ext cx="2971799" cy="2123628"/>
          </a:xfrm>
          <a:prstGeom prst="rect">
            <a:avLst/>
          </a:prstGeom>
        </p:spPr>
        <p:txBody>
          <a:bodyPr lIns="91425" tIns="91425" rIns="91425" bIns="91425" anchor="t" anchorCtr="0">
            <a:spAutoFit/>
          </a:bodyPr>
          <a:lstStyle/>
          <a:p>
            <a:pPr rtl="0">
              <a:spcBef>
                <a:spcPts val="0"/>
              </a:spcBef>
              <a:buNone/>
            </a:pPr>
            <a:r>
              <a:rPr lang="en" sz="1800" b="1" dirty="0">
                <a:solidFill>
                  <a:srgbClr val="990000"/>
                </a:solidFill>
              </a:rPr>
              <a:t>Business/Organizational</a:t>
            </a:r>
          </a:p>
          <a:p>
            <a:pPr marL="457200" lvl="0" indent="-342900" rtl="0">
              <a:spcBef>
                <a:spcPts val="0"/>
              </a:spcBef>
              <a:buClr>
                <a:srgbClr val="6D6D6D"/>
              </a:buClr>
              <a:buSzPct val="100000"/>
              <a:buFont typeface="Arial"/>
              <a:buChar char="●"/>
            </a:pPr>
            <a:r>
              <a:rPr lang="en" sz="1800" dirty="0">
                <a:solidFill>
                  <a:srgbClr val="6D6D6D"/>
                </a:solidFill>
              </a:rPr>
              <a:t>Working with CC’s &amp; Career Centers</a:t>
            </a:r>
          </a:p>
          <a:p>
            <a:pPr marL="457200" lvl="0" indent="-342900" rtl="0">
              <a:spcBef>
                <a:spcPts val="0"/>
              </a:spcBef>
              <a:buClr>
                <a:srgbClr val="6D6D6D"/>
              </a:buClr>
              <a:buSzPct val="100000"/>
              <a:buFont typeface="Arial"/>
              <a:buChar char="●"/>
            </a:pPr>
            <a:r>
              <a:rPr lang="en" sz="1800" dirty="0">
                <a:solidFill>
                  <a:srgbClr val="6D6D6D"/>
                </a:solidFill>
              </a:rPr>
              <a:t>Opportunities identified</a:t>
            </a:r>
          </a:p>
          <a:p>
            <a:pPr marL="457200" lvl="0" indent="-342900" rtl="0">
              <a:spcBef>
                <a:spcPts val="0"/>
              </a:spcBef>
              <a:buClr>
                <a:srgbClr val="6D6D6D"/>
              </a:buClr>
              <a:buSzPct val="100000"/>
              <a:buFont typeface="Arial"/>
              <a:buChar char="●"/>
            </a:pPr>
            <a:r>
              <a:rPr lang="en" sz="1800" dirty="0">
                <a:solidFill>
                  <a:srgbClr val="6D6D6D"/>
                </a:solidFill>
              </a:rPr>
              <a:t>TAACCCT Round </a:t>
            </a:r>
            <a:r>
              <a:rPr lang="en" sz="1800" dirty="0" smtClean="0">
                <a:solidFill>
                  <a:srgbClr val="6D6D6D"/>
                </a:solidFill>
              </a:rPr>
              <a:t>IV</a:t>
            </a:r>
            <a:r>
              <a:rPr lang="en-US" sz="1800" dirty="0" smtClean="0">
                <a:solidFill>
                  <a:srgbClr val="6D6D6D"/>
                </a:solidFill>
              </a:rPr>
              <a:t/>
            </a:r>
            <a:br>
              <a:rPr lang="en-US" sz="1800" dirty="0" smtClean="0">
                <a:solidFill>
                  <a:srgbClr val="6D6D6D"/>
                </a:solidFill>
              </a:rPr>
            </a:br>
            <a:r>
              <a:rPr lang="en-US" sz="1800" dirty="0" smtClean="0">
                <a:solidFill>
                  <a:srgbClr val="6D6D6D"/>
                </a:solidFill>
              </a:rPr>
              <a:t>submitted</a:t>
            </a:r>
          </a:p>
        </p:txBody>
      </p:sp>
      <p:pic>
        <p:nvPicPr>
          <p:cNvPr id="102" name="Shape 102"/>
          <p:cNvPicPr preferRelativeResize="0"/>
          <p:nvPr/>
        </p:nvPicPr>
        <p:blipFill>
          <a:blip r:embed="rId3">
            <a:alphaModFix/>
          </a:blip>
          <a:stretch>
            <a:fillRect/>
          </a:stretch>
        </p:blipFill>
        <p:spPr>
          <a:xfrm>
            <a:off x="6412042" y="1050599"/>
            <a:ext cx="2729107" cy="3967449"/>
          </a:xfrm>
          <a:prstGeom prst="rect">
            <a:avLst/>
          </a:prstGeom>
          <a:noFill/>
          <a:ln>
            <a:noFill/>
          </a:ln>
        </p:spPr>
      </p:pic>
      <p:sp>
        <p:nvSpPr>
          <p:cNvPr id="103" name="Shape 103"/>
          <p:cNvSpPr txBox="1">
            <a:spLocks noGrp="1"/>
          </p:cNvSpPr>
          <p:nvPr>
            <p:ph type="body" idx="2"/>
          </p:nvPr>
        </p:nvSpPr>
        <p:spPr>
          <a:xfrm>
            <a:off x="3931800" y="1214175"/>
            <a:ext cx="2327099" cy="1846629"/>
          </a:xfrm>
          <a:prstGeom prst="rect">
            <a:avLst/>
          </a:prstGeom>
        </p:spPr>
        <p:txBody>
          <a:bodyPr lIns="91425" tIns="91425" rIns="91425" bIns="91425" anchor="t" anchorCtr="0">
            <a:spAutoFit/>
          </a:bodyPr>
          <a:lstStyle/>
          <a:p>
            <a:pPr rtl="0">
              <a:spcBef>
                <a:spcPts val="0"/>
              </a:spcBef>
              <a:buNone/>
            </a:pPr>
            <a:r>
              <a:rPr lang="en" sz="1800" b="1" dirty="0">
                <a:solidFill>
                  <a:schemeClr val="accent6"/>
                </a:solidFill>
              </a:rPr>
              <a:t>Technical</a:t>
            </a:r>
          </a:p>
          <a:p>
            <a:pPr marL="457200" lvl="0" indent="-342900" rtl="0">
              <a:spcBef>
                <a:spcPts val="0"/>
              </a:spcBef>
              <a:buClr>
                <a:srgbClr val="6D6D6D"/>
              </a:buClr>
              <a:buSzPct val="100000"/>
              <a:buFont typeface="Arial"/>
              <a:buChar char="●"/>
            </a:pPr>
            <a:r>
              <a:rPr lang="en" sz="1800" dirty="0">
                <a:solidFill>
                  <a:srgbClr val="6D6D6D"/>
                </a:solidFill>
              </a:rPr>
              <a:t>Infrastructure/</a:t>
            </a:r>
            <a:br>
              <a:rPr lang="en" sz="1800" dirty="0">
                <a:solidFill>
                  <a:srgbClr val="6D6D6D"/>
                </a:solidFill>
              </a:rPr>
            </a:br>
            <a:r>
              <a:rPr lang="en" sz="1800" dirty="0">
                <a:solidFill>
                  <a:srgbClr val="6D6D6D"/>
                </a:solidFill>
              </a:rPr>
              <a:t>Authz</a:t>
            </a:r>
          </a:p>
          <a:p>
            <a:pPr marL="457200" lvl="0" indent="-342900" rtl="0">
              <a:spcBef>
                <a:spcPts val="0"/>
              </a:spcBef>
              <a:buClr>
                <a:srgbClr val="6D6D6D"/>
              </a:buClr>
              <a:buSzPct val="100000"/>
              <a:buFont typeface="Arial"/>
              <a:buChar char="●"/>
            </a:pPr>
            <a:r>
              <a:rPr lang="en" sz="1800" dirty="0">
                <a:solidFill>
                  <a:srgbClr val="6D6D6D"/>
                </a:solidFill>
              </a:rPr>
              <a:t>Local Control </a:t>
            </a:r>
            <a:br>
              <a:rPr lang="en" sz="1800" dirty="0">
                <a:solidFill>
                  <a:srgbClr val="6D6D6D"/>
                </a:solidFill>
              </a:rPr>
            </a:br>
            <a:r>
              <a:rPr lang="en" sz="1800" dirty="0">
                <a:solidFill>
                  <a:srgbClr val="6D6D6D"/>
                </a:solidFill>
              </a:rPr>
              <a:t>of Gateway</a:t>
            </a:r>
          </a:p>
          <a:p>
            <a:pPr marL="457200" lvl="0" indent="-342900" rtl="0">
              <a:spcBef>
                <a:spcPts val="0"/>
              </a:spcBef>
              <a:buClr>
                <a:srgbClr val="6D6D6D"/>
              </a:buClr>
              <a:buSzPct val="100000"/>
              <a:buFont typeface="Arial"/>
              <a:buChar char="●"/>
            </a:pPr>
            <a:r>
              <a:rPr lang="en" sz="1800" dirty="0">
                <a:solidFill>
                  <a:srgbClr val="6D6D6D"/>
                </a:solidFill>
              </a:rPr>
              <a:t>Banner </a:t>
            </a:r>
            <a:r>
              <a:rPr lang="en-US" sz="1800" dirty="0" smtClean="0">
                <a:solidFill>
                  <a:srgbClr val="6D6D6D"/>
                </a:solidFill>
              </a:rPr>
              <a:t>adapter</a:t>
            </a:r>
            <a:endParaRPr lang="en" sz="1800" dirty="0">
              <a:solidFill>
                <a:srgbClr val="6D6D6D"/>
              </a:solidFill>
            </a:endParaRPr>
          </a:p>
        </p:txBody>
      </p:sp>
      <p:sp>
        <p:nvSpPr>
          <p:cNvPr id="104" name="Shape 104"/>
          <p:cNvSpPr txBox="1">
            <a:spLocks noGrp="1"/>
          </p:cNvSpPr>
          <p:nvPr>
            <p:ph type="body" idx="3"/>
          </p:nvPr>
        </p:nvSpPr>
        <p:spPr>
          <a:xfrm>
            <a:off x="762000" y="3352800"/>
            <a:ext cx="3505200" cy="1292631"/>
          </a:xfrm>
          <a:prstGeom prst="rect">
            <a:avLst/>
          </a:prstGeom>
        </p:spPr>
        <p:txBody>
          <a:bodyPr lIns="91425" tIns="91425" rIns="91425" bIns="91425" anchor="t" anchorCtr="0">
            <a:spAutoFit/>
          </a:bodyPr>
          <a:lstStyle/>
          <a:p>
            <a:pPr lvl="0" rtl="0">
              <a:spcBef>
                <a:spcPts val="0"/>
              </a:spcBef>
              <a:buNone/>
            </a:pPr>
            <a:r>
              <a:rPr lang="en" sz="1800" b="1" dirty="0">
                <a:solidFill>
                  <a:schemeClr val="accent6"/>
                </a:solidFill>
              </a:rPr>
              <a:t>Artifacts</a:t>
            </a:r>
          </a:p>
          <a:p>
            <a:pPr marL="457200" lvl="0" indent="-342900" rtl="0">
              <a:spcBef>
                <a:spcPts val="0"/>
              </a:spcBef>
              <a:buClr>
                <a:srgbClr val="6D6D6D"/>
              </a:buClr>
              <a:buSzPct val="100000"/>
              <a:buFont typeface="Arial"/>
              <a:buChar char="●"/>
            </a:pPr>
            <a:r>
              <a:rPr lang="en" sz="1800" u="sng" dirty="0">
                <a:solidFill>
                  <a:srgbClr val="6D6D6D"/>
                </a:solidFill>
                <a:hlinkClick r:id="rId4"/>
              </a:rPr>
              <a:t>Planning Phase Report</a:t>
            </a:r>
          </a:p>
          <a:p>
            <a:pPr marL="457200" lvl="0" indent="-342900" rtl="0">
              <a:spcBef>
                <a:spcPts val="0"/>
              </a:spcBef>
              <a:buClr>
                <a:srgbClr val="6D6D6D"/>
              </a:buClr>
              <a:buSzPct val="100000"/>
              <a:buFont typeface="Arial"/>
              <a:buChar char="●"/>
            </a:pPr>
            <a:r>
              <a:rPr lang="en" sz="1800" u="sng" dirty="0" smtClean="0">
                <a:solidFill>
                  <a:srgbClr val="6D6D6D"/>
                </a:solidFill>
                <a:hlinkClick r:id="rId5"/>
              </a:rPr>
              <a:t>Data </a:t>
            </a:r>
            <a:r>
              <a:rPr lang="en" sz="1800" u="sng" dirty="0">
                <a:solidFill>
                  <a:srgbClr val="6D6D6D"/>
                </a:solidFill>
                <a:hlinkClick r:id="rId5"/>
              </a:rPr>
              <a:t>Bus Architecture</a:t>
            </a:r>
          </a:p>
          <a:p>
            <a:pPr marL="457200" lvl="0" indent="-342900" rtl="0">
              <a:spcBef>
                <a:spcPts val="0"/>
              </a:spcBef>
              <a:buClr>
                <a:srgbClr val="6D6D6D"/>
              </a:buClr>
              <a:buSzPct val="100000"/>
              <a:buFont typeface="Arial"/>
              <a:buChar char="●"/>
            </a:pPr>
            <a:r>
              <a:rPr lang="en" sz="1800" dirty="0">
                <a:solidFill>
                  <a:srgbClr val="6D6D6D"/>
                </a:solidFill>
              </a:rPr>
              <a:t>Open Source Code</a:t>
            </a:r>
          </a:p>
        </p:txBody>
      </p:sp>
      <p:sp>
        <p:nvSpPr>
          <p:cNvPr id="105" name="Shape 105"/>
          <p:cNvSpPr/>
          <p:nvPr/>
        </p:nvSpPr>
        <p:spPr>
          <a:xfrm>
            <a:off x="-6050" y="5018050"/>
            <a:ext cx="9144299" cy="122400"/>
          </a:xfrm>
          <a:prstGeom prst="rect">
            <a:avLst/>
          </a:prstGeom>
          <a:solidFill>
            <a:srgbClr val="990000"/>
          </a:solidFill>
          <a:ln>
            <a:noFill/>
          </a:ln>
        </p:spPr>
        <p:txBody>
          <a:bodyPr lIns="91425" tIns="91425" rIns="91425" bIns="91425" anchor="ctr" anchorCtr="0">
            <a:spAutoFit/>
          </a:bodyPr>
          <a:lstStyle/>
          <a:p>
            <a:pPr lvl="0" rtl="0">
              <a:spcBef>
                <a:spcPts val="0"/>
              </a:spcBef>
              <a:buNone/>
            </a:pPr>
            <a:endParaRPr/>
          </a:p>
        </p:txBody>
      </p:sp>
    </p:spTree>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body" idx="1"/>
          </p:nvPr>
        </p:nvSpPr>
        <p:spPr>
          <a:xfrm>
            <a:off x="762000" y="1143000"/>
            <a:ext cx="7619999" cy="3683542"/>
          </a:xfrm>
          <a:prstGeom prst="rect">
            <a:avLst/>
          </a:prstGeom>
        </p:spPr>
        <p:txBody>
          <a:bodyPr lIns="91425" tIns="91425" rIns="91425" bIns="91425" anchor="t" anchorCtr="0">
            <a:spAutoFit/>
          </a:bodyPr>
          <a:lstStyle/>
          <a:p>
            <a:pPr marL="457200" lvl="0" indent="-419100" rtl="0">
              <a:lnSpc>
                <a:spcPct val="115000"/>
              </a:lnSpc>
              <a:spcBef>
                <a:spcPts val="0"/>
              </a:spcBef>
              <a:spcAft>
                <a:spcPts val="1000"/>
              </a:spcAft>
              <a:buClr>
                <a:srgbClr val="6D6D6D"/>
              </a:buClr>
              <a:buSzPct val="100000"/>
              <a:buFont typeface="Arial"/>
              <a:buChar char="●"/>
            </a:pPr>
            <a:r>
              <a:rPr lang="en" dirty="0">
                <a:solidFill>
                  <a:srgbClr val="6D6D6D"/>
                </a:solidFill>
              </a:rPr>
              <a:t>HEIRS and </a:t>
            </a:r>
            <a:r>
              <a:rPr lang="en-US" dirty="0" smtClean="0">
                <a:solidFill>
                  <a:srgbClr val="6D6D6D"/>
                </a:solidFill>
              </a:rPr>
              <a:t>W</a:t>
            </a:r>
            <a:r>
              <a:rPr lang="en" dirty="0" smtClean="0">
                <a:solidFill>
                  <a:srgbClr val="6D6D6D"/>
                </a:solidFill>
              </a:rPr>
              <a:t>age integration</a:t>
            </a:r>
            <a:r>
              <a:rPr lang="en-US" dirty="0" smtClean="0">
                <a:solidFill>
                  <a:srgbClr val="6D6D6D"/>
                </a:solidFill>
              </a:rPr>
              <a:t> POC</a:t>
            </a:r>
            <a:endParaRPr lang="en" dirty="0">
              <a:solidFill>
                <a:srgbClr val="6D6D6D"/>
              </a:solidFill>
            </a:endParaRPr>
          </a:p>
          <a:p>
            <a:pPr marL="914400" lvl="1" indent="-381000" rtl="0">
              <a:lnSpc>
                <a:spcPct val="115000"/>
              </a:lnSpc>
              <a:spcBef>
                <a:spcPts val="0"/>
              </a:spcBef>
              <a:spcAft>
                <a:spcPts val="1000"/>
              </a:spcAft>
              <a:buClr>
                <a:srgbClr val="6D6D6D"/>
              </a:buClr>
              <a:buSzPct val="80000"/>
              <a:buFont typeface="Courier New"/>
              <a:buChar char="o"/>
            </a:pPr>
            <a:r>
              <a:rPr lang="en-US" dirty="0" smtClean="0">
                <a:solidFill>
                  <a:srgbClr val="6D6D6D"/>
                </a:solidFill>
              </a:rPr>
              <a:t>Proof of Concept in development</a:t>
            </a:r>
            <a:endParaRPr lang="en" u="sng" dirty="0">
              <a:solidFill>
                <a:schemeClr val="hlink"/>
              </a:solidFill>
              <a:hlinkClick r:id="rId3"/>
            </a:endParaRPr>
          </a:p>
          <a:p>
            <a:pPr marL="457200" lvl="0" indent="-419100">
              <a:lnSpc>
                <a:spcPct val="115000"/>
              </a:lnSpc>
              <a:spcAft>
                <a:spcPts val="1000"/>
              </a:spcAft>
              <a:buClr>
                <a:srgbClr val="6D6D6D"/>
              </a:buClr>
              <a:buFont typeface="Arial"/>
              <a:buChar char="●"/>
            </a:pPr>
            <a:r>
              <a:rPr lang="en-US" dirty="0" smtClean="0">
                <a:solidFill>
                  <a:srgbClr val="6D6D6D"/>
                </a:solidFill>
              </a:rPr>
              <a:t>User Input Sessions (September?)</a:t>
            </a:r>
          </a:p>
          <a:p>
            <a:pPr marL="457200" lvl="0" indent="-419100">
              <a:lnSpc>
                <a:spcPct val="115000"/>
              </a:lnSpc>
              <a:spcAft>
                <a:spcPts val="1000"/>
              </a:spcAft>
              <a:buClr>
                <a:srgbClr val="6D6D6D"/>
              </a:buClr>
              <a:buFont typeface="Arial"/>
              <a:buChar char="●"/>
            </a:pPr>
            <a:r>
              <a:rPr lang="en" dirty="0" smtClean="0">
                <a:solidFill>
                  <a:srgbClr val="6D6D6D"/>
                </a:solidFill>
              </a:rPr>
              <a:t>TAACCCT Round 4</a:t>
            </a:r>
            <a:r>
              <a:rPr lang="en-US" dirty="0" smtClean="0">
                <a:solidFill>
                  <a:srgbClr val="6D6D6D"/>
                </a:solidFill>
              </a:rPr>
              <a:t> (waiting)</a:t>
            </a:r>
            <a:endParaRPr lang="en" dirty="0" smtClean="0">
              <a:solidFill>
                <a:srgbClr val="6D6D6D"/>
              </a:solidFill>
            </a:endParaRPr>
          </a:p>
          <a:p>
            <a:pPr marL="914400" lvl="1" indent="-381000">
              <a:lnSpc>
                <a:spcPct val="115000"/>
              </a:lnSpc>
              <a:spcAft>
                <a:spcPts val="1000"/>
              </a:spcAft>
              <a:buClr>
                <a:srgbClr val="6D6D6D"/>
              </a:buClr>
              <a:buSzPct val="80000"/>
              <a:buFont typeface="Courier New"/>
              <a:buChar char="o"/>
            </a:pPr>
            <a:r>
              <a:rPr lang="en-US" dirty="0" smtClean="0">
                <a:solidFill>
                  <a:srgbClr val="6D6D6D"/>
                </a:solidFill>
              </a:rPr>
              <a:t>Productize POC</a:t>
            </a:r>
          </a:p>
          <a:p>
            <a:pPr marL="914400" lvl="1" indent="-381000">
              <a:lnSpc>
                <a:spcPct val="115000"/>
              </a:lnSpc>
              <a:spcAft>
                <a:spcPts val="1000"/>
              </a:spcAft>
              <a:buClr>
                <a:srgbClr val="6D6D6D"/>
              </a:buClr>
              <a:buSzPct val="80000"/>
              <a:buFont typeface="Courier New"/>
              <a:buChar char="o"/>
            </a:pPr>
            <a:r>
              <a:rPr lang="en-US" dirty="0" smtClean="0">
                <a:solidFill>
                  <a:srgbClr val="6D6D6D"/>
                </a:solidFill>
              </a:rPr>
              <a:t>Extend to more CCs, involve DCS, DHE</a:t>
            </a:r>
          </a:p>
        </p:txBody>
      </p:sp>
      <p:sp>
        <p:nvSpPr>
          <p:cNvPr id="111" name="Shape 111"/>
          <p:cNvSpPr/>
          <p:nvPr/>
        </p:nvSpPr>
        <p:spPr>
          <a:xfrm>
            <a:off x="0" y="0"/>
            <a:ext cx="9144000" cy="1050599"/>
          </a:xfrm>
          <a:prstGeom prst="rect">
            <a:avLst/>
          </a:prstGeom>
          <a:solidFill>
            <a:srgbClr val="76A5AF"/>
          </a:solidFill>
          <a:ln>
            <a:noFill/>
          </a:ln>
        </p:spPr>
        <p:txBody>
          <a:bodyPr lIns="91425" tIns="91425" rIns="91425" bIns="91425" anchor="ctr" anchorCtr="0">
            <a:spAutoFit/>
          </a:bodyPr>
          <a:lstStyle/>
          <a:p>
            <a:pPr>
              <a:spcBef>
                <a:spcPts val="0"/>
              </a:spcBef>
              <a:buNone/>
            </a:pPr>
            <a:endParaRPr/>
          </a:p>
        </p:txBody>
      </p:sp>
      <p:sp>
        <p:nvSpPr>
          <p:cNvPr id="112" name="Shape 112"/>
          <p:cNvSpPr txBox="1">
            <a:spLocks noGrp="1"/>
          </p:cNvSpPr>
          <p:nvPr>
            <p:ph type="title"/>
          </p:nvPr>
        </p:nvSpPr>
        <p:spPr>
          <a:xfrm>
            <a:off x="762000" y="251966"/>
            <a:ext cx="7619999" cy="738633"/>
          </a:xfrm>
          <a:prstGeom prst="rect">
            <a:avLst/>
          </a:prstGeom>
        </p:spPr>
        <p:txBody>
          <a:bodyPr lIns="91425" tIns="91425" rIns="91425" bIns="91425" anchor="b" anchorCtr="0">
            <a:spAutoFit/>
          </a:bodyPr>
          <a:lstStyle/>
          <a:p>
            <a:pPr lvl="0" rtl="0">
              <a:spcBef>
                <a:spcPts val="0"/>
              </a:spcBef>
              <a:spcAft>
                <a:spcPts val="0"/>
              </a:spcAft>
              <a:buNone/>
            </a:pPr>
            <a:r>
              <a:rPr lang="en" dirty="0">
                <a:solidFill>
                  <a:schemeClr val="lt1"/>
                </a:solidFill>
              </a:rPr>
              <a:t>Next </a:t>
            </a:r>
            <a:r>
              <a:rPr lang="en" dirty="0" smtClean="0">
                <a:solidFill>
                  <a:schemeClr val="lt1"/>
                </a:solidFill>
              </a:rPr>
              <a:t>Steps</a:t>
            </a:r>
            <a:endParaRPr lang="en" dirty="0">
              <a:solidFill>
                <a:schemeClr val="lt1"/>
              </a:solidFill>
            </a:endParaRPr>
          </a:p>
        </p:txBody>
      </p:sp>
      <p:sp>
        <p:nvSpPr>
          <p:cNvPr id="113" name="Shape 113"/>
          <p:cNvSpPr/>
          <p:nvPr/>
        </p:nvSpPr>
        <p:spPr>
          <a:xfrm>
            <a:off x="-6050" y="5018050"/>
            <a:ext cx="9144299" cy="122400"/>
          </a:xfrm>
          <a:prstGeom prst="rect">
            <a:avLst/>
          </a:prstGeom>
          <a:solidFill>
            <a:srgbClr val="990000"/>
          </a:solidFill>
          <a:ln>
            <a:noFill/>
          </a:ln>
        </p:spPr>
        <p:txBody>
          <a:bodyPr lIns="91425" tIns="91425" rIns="91425" bIns="91425" anchor="ctr" anchorCtr="0">
            <a:spAutoFit/>
          </a:bodyPr>
          <a:lstStyle/>
          <a:p>
            <a:pPr lvl="0" rtl="0">
              <a:spcBef>
                <a:spcPts val="0"/>
              </a:spcBef>
              <a:buNone/>
            </a:pPr>
            <a:endParaRPr/>
          </a:p>
        </p:txBody>
      </p:sp>
    </p:spTree>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name="simple-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1244</TotalTime>
  <Words>302</Words>
  <Application>Microsoft Office PowerPoint</Application>
  <PresentationFormat>On-screen Show (16:9)</PresentationFormat>
  <Paragraphs>56</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simple-light</vt:lpstr>
      <vt:lpstr>Massachusetts Community Colleges &amp; Workforce Development  m Transformation Agenda </vt:lpstr>
      <vt:lpstr>Data Bus Proof of Concept Briefing and Demonstration</vt:lpstr>
      <vt:lpstr>Data Bus POC Presentation</vt:lpstr>
      <vt:lpstr>Bus Architecture Overview</vt:lpstr>
      <vt:lpstr>Bus Architecture Detail</vt:lpstr>
      <vt:lpstr>Demo Site</vt:lpstr>
      <vt:lpstr>What’s happening</vt:lpstr>
      <vt:lpstr>What has been accomplished?</vt:lpstr>
      <vt:lpstr>Next Steps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Kuali Data Bus POC Briefing and Demonstration</dc:title>
  <dc:creator>Deborah Zulick</dc:creator>
  <cp:lastModifiedBy>localadmin</cp:lastModifiedBy>
  <cp:revision>6</cp:revision>
  <dcterms:created xsi:type="dcterms:W3CDTF">2014-08-18T17:21:39Z</dcterms:created>
  <dcterms:modified xsi:type="dcterms:W3CDTF">2014-08-19T19:54:28Z</dcterms:modified>
</cp:coreProperties>
</file>